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71" r:id="rId5"/>
    <p:sldId id="257" r:id="rId6"/>
    <p:sldId id="280" r:id="rId7"/>
    <p:sldId id="282" r:id="rId8"/>
    <p:sldId id="264" r:id="rId9"/>
    <p:sldId id="281" r:id="rId10"/>
    <p:sldId id="278" r:id="rId11"/>
    <p:sldId id="279" r:id="rId12"/>
    <p:sldId id="277" r:id="rId13"/>
    <p:sldId id="274" r:id="rId14"/>
    <p:sldId id="283" r:id="rId15"/>
    <p:sldId id="275" r:id="rId16"/>
    <p:sldId id="258" r:id="rId17"/>
    <p:sldId id="259" r:id="rId18"/>
    <p:sldId id="272" r:id="rId19"/>
    <p:sldId id="273" r:id="rId20"/>
    <p:sldId id="260" r:id="rId21"/>
    <p:sldId id="261" r:id="rId22"/>
    <p:sldId id="262" r:id="rId23"/>
    <p:sldId id="263" r:id="rId24"/>
    <p:sldId id="265" r:id="rId25"/>
    <p:sldId id="266" r:id="rId26"/>
    <p:sldId id="268" r:id="rId27"/>
    <p:sldId id="276" r:id="rId28"/>
  </p:sldIdLst>
  <p:sldSz cx="9144000" cy="5184775"/>
  <p:notesSz cx="6858000" cy="9144000"/>
  <p:embeddedFontLs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xHUkiCY60Gj20hq5O0paMjGA2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97918F-853C-443E-B4CF-7BCD30BB8F4D}">
  <a:tblStyle styleId="{EA97918F-853C-443E-B4CF-7BCD30BB8F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144" autoAdjust="0"/>
  </p:normalViewPr>
  <p:slideViewPr>
    <p:cSldViewPr snapToGrid="0">
      <p:cViewPr varScale="1">
        <p:scale>
          <a:sx n="64" d="100"/>
          <a:sy n="64" d="100"/>
        </p:scale>
        <p:origin x="1364" y="40"/>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d, Alastair" userId="b0d103c7-8a82-4486-a6a4-ea9060d2d87a" providerId="ADAL" clId="{1158F60F-4C99-4EC5-9EDC-FF9ADC32A32D}"/>
    <pc:docChg chg="modSld">
      <pc:chgData name="Rodd, Alastair" userId="b0d103c7-8a82-4486-a6a4-ea9060d2d87a" providerId="ADAL" clId="{1158F60F-4C99-4EC5-9EDC-FF9ADC32A32D}" dt="2024-03-18T21:39:18.997" v="93" actId="20577"/>
      <pc:docMkLst>
        <pc:docMk/>
      </pc:docMkLst>
      <pc:sldChg chg="modSp mod">
        <pc:chgData name="Rodd, Alastair" userId="b0d103c7-8a82-4486-a6a4-ea9060d2d87a" providerId="ADAL" clId="{1158F60F-4C99-4EC5-9EDC-FF9ADC32A32D}" dt="2024-03-18T21:39:18.997" v="93" actId="20577"/>
        <pc:sldMkLst>
          <pc:docMk/>
          <pc:sldMk cId="4250152115" sldId="271"/>
        </pc:sldMkLst>
        <pc:spChg chg="mod">
          <ac:chgData name="Rodd, Alastair" userId="b0d103c7-8a82-4486-a6a4-ea9060d2d87a" providerId="ADAL" clId="{1158F60F-4C99-4EC5-9EDC-FF9ADC32A32D}" dt="2024-03-18T21:39:18.997" v="93" actId="20577"/>
          <ac:spMkLst>
            <pc:docMk/>
            <pc:sldMk cId="4250152115" sldId="271"/>
            <ac:spMk id="9" creationId="{00000000-0000-0000-0000-000000000000}"/>
          </ac:spMkLst>
        </pc:spChg>
        <pc:spChg chg="mod">
          <ac:chgData name="Rodd, Alastair" userId="b0d103c7-8a82-4486-a6a4-ea9060d2d87a" providerId="ADAL" clId="{1158F60F-4C99-4EC5-9EDC-FF9ADC32A32D}" dt="2024-03-18T21:37:11.701" v="81" actId="20577"/>
          <ac:spMkLst>
            <pc:docMk/>
            <pc:sldMk cId="4250152115" sldId="271"/>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fayaud\OneDrive%20-%20Research%20Triangle%20Institute\Documents\RAMP%20FINAL%20REPORT\EGRA%20Results%20RAMP%20LOP%20(14Ju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fayaud\OneDrive%20-%20Research%20Triangle%20Institute\Documents\RAMP%20FINAL%20REPORT\EGRA%20Results%20RAMP%20LOP%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fayaud\AppData\Roaming\Microsoft\Excel\Book1%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esearchtriangleinstitute.sharepoint.com/sites/RTIRAMPMidline/Shared%20Documents/General/Endline/Analysis/Performance%20by%20Subgroup%20T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fayaud\AppData\Roaming\Microsoft\Excel\Book1%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fayaud\AppData\Roaming\Microsoft\Excel\Book1%20(version%201).xlsb"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G2 and</a:t>
            </a:r>
            <a:r>
              <a:rPr lang="en-US" baseline="0"/>
              <a:t> G3 </a:t>
            </a:r>
            <a:r>
              <a:rPr lang="en-US"/>
              <a:t>Reading Comprehension                                          [Percentage of students with 80% comprehension]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'Reading Foundation Skills'!$B$38</c:f>
              <c:strCache>
                <c:ptCount val="1"/>
                <c:pt idx="0">
                  <c:v>Reading Comprehension Gr2</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Foundation Skills'!$C$37:$G$37</c:f>
              <c:strCache>
                <c:ptCount val="5"/>
                <c:pt idx="0">
                  <c:v>Y2014</c:v>
                </c:pt>
                <c:pt idx="1">
                  <c:v>Y2017</c:v>
                </c:pt>
                <c:pt idx="2">
                  <c:v>Y2019</c:v>
                </c:pt>
                <c:pt idx="3">
                  <c:v>y2021</c:v>
                </c:pt>
                <c:pt idx="4">
                  <c:v>Y2023</c:v>
                </c:pt>
              </c:strCache>
            </c:strRef>
          </c:cat>
          <c:val>
            <c:numRef>
              <c:f>'Reading Foundation Skills'!$C$38:$G$38</c:f>
              <c:numCache>
                <c:formatCode>0.0%</c:formatCode>
                <c:ptCount val="5"/>
                <c:pt idx="0">
                  <c:v>7.9000000000000001E-2</c:v>
                </c:pt>
                <c:pt idx="1">
                  <c:v>0.114</c:v>
                </c:pt>
                <c:pt idx="2">
                  <c:v>0.13500000000000001</c:v>
                </c:pt>
                <c:pt idx="3">
                  <c:v>0.107</c:v>
                </c:pt>
                <c:pt idx="4">
                  <c:v>0.42399999999999999</c:v>
                </c:pt>
              </c:numCache>
            </c:numRef>
          </c:val>
          <c:smooth val="0"/>
          <c:extLst>
            <c:ext xmlns:c16="http://schemas.microsoft.com/office/drawing/2014/chart" uri="{C3380CC4-5D6E-409C-BE32-E72D297353CC}">
              <c16:uniqueId val="{00000000-D3ED-4D83-9126-E5A75301F473}"/>
            </c:ext>
          </c:extLst>
        </c:ser>
        <c:ser>
          <c:idx val="1"/>
          <c:order val="1"/>
          <c:tx>
            <c:strRef>
              <c:f>'Reading Foundation Skills'!$B$39</c:f>
              <c:strCache>
                <c:ptCount val="1"/>
                <c:pt idx="0">
                  <c:v>Reading Comprehension Gr3</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Foundation Skills'!$C$37:$G$37</c:f>
              <c:strCache>
                <c:ptCount val="5"/>
                <c:pt idx="0">
                  <c:v>Y2014</c:v>
                </c:pt>
                <c:pt idx="1">
                  <c:v>Y2017</c:v>
                </c:pt>
                <c:pt idx="2">
                  <c:v>Y2019</c:v>
                </c:pt>
                <c:pt idx="3">
                  <c:v>y2021</c:v>
                </c:pt>
                <c:pt idx="4">
                  <c:v>Y2023</c:v>
                </c:pt>
              </c:strCache>
            </c:strRef>
          </c:cat>
          <c:val>
            <c:numRef>
              <c:f>'Reading Foundation Skills'!$C$39:$G$39</c:f>
              <c:numCache>
                <c:formatCode>0.0%</c:formatCode>
                <c:ptCount val="5"/>
                <c:pt idx="0">
                  <c:v>0.28999999999999998</c:v>
                </c:pt>
                <c:pt idx="1">
                  <c:v>0.315</c:v>
                </c:pt>
                <c:pt idx="2">
                  <c:v>0.33300000000000002</c:v>
                </c:pt>
                <c:pt idx="3">
                  <c:v>0.39400000000000002</c:v>
                </c:pt>
                <c:pt idx="4">
                  <c:v>0.60299999999999998</c:v>
                </c:pt>
              </c:numCache>
            </c:numRef>
          </c:val>
          <c:smooth val="0"/>
          <c:extLst>
            <c:ext xmlns:c16="http://schemas.microsoft.com/office/drawing/2014/chart" uri="{C3380CC4-5D6E-409C-BE32-E72D297353CC}">
              <c16:uniqueId val="{00000001-D3ED-4D83-9126-E5A75301F473}"/>
            </c:ext>
          </c:extLst>
        </c:ser>
        <c:dLbls>
          <c:showLegendKey val="0"/>
          <c:showVal val="0"/>
          <c:showCatName val="0"/>
          <c:showSerName val="0"/>
          <c:showPercent val="0"/>
          <c:showBubbleSize val="0"/>
        </c:dLbls>
        <c:smooth val="0"/>
        <c:axId val="387450296"/>
        <c:axId val="387454888"/>
      </c:lineChart>
      <c:catAx>
        <c:axId val="38745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454888"/>
        <c:crosses val="autoZero"/>
        <c:auto val="1"/>
        <c:lblAlgn val="ctr"/>
        <c:lblOffset val="100"/>
        <c:noMultiLvlLbl val="0"/>
      </c:catAx>
      <c:valAx>
        <c:axId val="387454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45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G2 Mathematics: Foundation Skills</a:t>
            </a:r>
          </a:p>
          <a:p>
            <a:pPr>
              <a:defRPr/>
            </a:pPr>
            <a:r>
              <a:rPr lang="en-US" i="0"/>
              <a:t>[Correct</a:t>
            </a:r>
            <a:r>
              <a:rPr lang="en-US" i="0" baseline="0"/>
              <a:t> Items per Minute]</a:t>
            </a:r>
            <a:endParaRPr lang="en-US" i="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MATHEMATICS!$I$13</c:f>
              <c:strCache>
                <c:ptCount val="1"/>
                <c:pt idx="0">
                  <c:v>Addition L1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MATHEMATICS!$J$11:$N$12</c:f>
              <c:multiLvlStrCache>
                <c:ptCount val="5"/>
                <c:lvl>
                  <c:pt idx="0">
                    <c:v>G2 </c:v>
                  </c:pt>
                  <c:pt idx="1">
                    <c:v>G2</c:v>
                  </c:pt>
                  <c:pt idx="2">
                    <c:v>G2</c:v>
                  </c:pt>
                  <c:pt idx="3">
                    <c:v>G2</c:v>
                  </c:pt>
                  <c:pt idx="4">
                    <c:v>G2</c:v>
                  </c:pt>
                </c:lvl>
                <c:lvl>
                  <c:pt idx="0">
                    <c:v>Baseline 2014</c:v>
                  </c:pt>
                  <c:pt idx="1">
                    <c:v>Midline 2017</c:v>
                  </c:pt>
                  <c:pt idx="2">
                    <c:v>Endline 2019</c:v>
                  </c:pt>
                  <c:pt idx="3">
                    <c:v>Mar-21</c:v>
                  </c:pt>
                  <c:pt idx="4">
                    <c:v>Endline (2) 2023 </c:v>
                  </c:pt>
                </c:lvl>
              </c:multiLvlStrCache>
            </c:multiLvlStrRef>
          </c:cat>
          <c:val>
            <c:numRef>
              <c:f>MATHEMATICS!$J$13:$N$13</c:f>
              <c:numCache>
                <c:formatCode>General</c:formatCode>
                <c:ptCount val="5"/>
                <c:pt idx="0">
                  <c:v>11.3</c:v>
                </c:pt>
                <c:pt idx="1">
                  <c:v>11.7</c:v>
                </c:pt>
                <c:pt idx="2">
                  <c:v>12</c:v>
                </c:pt>
                <c:pt idx="3">
                  <c:v>10.199999999999999</c:v>
                </c:pt>
                <c:pt idx="4">
                  <c:v>13.6</c:v>
                </c:pt>
              </c:numCache>
            </c:numRef>
          </c:val>
          <c:smooth val="0"/>
          <c:extLst>
            <c:ext xmlns:c16="http://schemas.microsoft.com/office/drawing/2014/chart" uri="{C3380CC4-5D6E-409C-BE32-E72D297353CC}">
              <c16:uniqueId val="{00000000-FAF2-44BB-B9C5-18CE2F48AFF7}"/>
            </c:ext>
          </c:extLst>
        </c:ser>
        <c:ser>
          <c:idx val="1"/>
          <c:order val="1"/>
          <c:tx>
            <c:strRef>
              <c:f>MATHEMATICS!$I$14</c:f>
              <c:strCache>
                <c:ptCount val="1"/>
                <c:pt idx="0">
                  <c:v>Subtraction L1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MATHEMATICS!$J$11:$N$12</c:f>
              <c:multiLvlStrCache>
                <c:ptCount val="5"/>
                <c:lvl>
                  <c:pt idx="0">
                    <c:v>G2 </c:v>
                  </c:pt>
                  <c:pt idx="1">
                    <c:v>G2</c:v>
                  </c:pt>
                  <c:pt idx="2">
                    <c:v>G2</c:v>
                  </c:pt>
                  <c:pt idx="3">
                    <c:v>G2</c:v>
                  </c:pt>
                  <c:pt idx="4">
                    <c:v>G2</c:v>
                  </c:pt>
                </c:lvl>
                <c:lvl>
                  <c:pt idx="0">
                    <c:v>Baseline 2014</c:v>
                  </c:pt>
                  <c:pt idx="1">
                    <c:v>Midline 2017</c:v>
                  </c:pt>
                  <c:pt idx="2">
                    <c:v>Endline 2019</c:v>
                  </c:pt>
                  <c:pt idx="3">
                    <c:v>Mar-21</c:v>
                  </c:pt>
                  <c:pt idx="4">
                    <c:v>Endline (2) 2023 </c:v>
                  </c:pt>
                </c:lvl>
              </c:multiLvlStrCache>
            </c:multiLvlStrRef>
          </c:cat>
          <c:val>
            <c:numRef>
              <c:f>MATHEMATICS!$J$14:$N$14</c:f>
              <c:numCache>
                <c:formatCode>General</c:formatCode>
                <c:ptCount val="5"/>
                <c:pt idx="0">
                  <c:v>9.1</c:v>
                </c:pt>
                <c:pt idx="1">
                  <c:v>9.5</c:v>
                </c:pt>
                <c:pt idx="2">
                  <c:v>9.6</c:v>
                </c:pt>
                <c:pt idx="3">
                  <c:v>7</c:v>
                </c:pt>
                <c:pt idx="4">
                  <c:v>10.199999999999999</c:v>
                </c:pt>
              </c:numCache>
            </c:numRef>
          </c:val>
          <c:smooth val="0"/>
          <c:extLst>
            <c:ext xmlns:c16="http://schemas.microsoft.com/office/drawing/2014/chart" uri="{C3380CC4-5D6E-409C-BE32-E72D297353CC}">
              <c16:uniqueId val="{00000001-FAF2-44BB-B9C5-18CE2F48AFF7}"/>
            </c:ext>
          </c:extLst>
        </c:ser>
        <c:dLbls>
          <c:showLegendKey val="0"/>
          <c:showVal val="0"/>
          <c:showCatName val="0"/>
          <c:showSerName val="0"/>
          <c:showPercent val="0"/>
          <c:showBubbleSize val="0"/>
        </c:dLbls>
        <c:smooth val="0"/>
        <c:axId val="678589152"/>
        <c:axId val="678594728"/>
      </c:lineChart>
      <c:catAx>
        <c:axId val="67858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594728"/>
        <c:crosses val="autoZero"/>
        <c:auto val="1"/>
        <c:lblAlgn val="ctr"/>
        <c:lblOffset val="100"/>
        <c:noMultiLvlLbl val="0"/>
      </c:catAx>
      <c:valAx>
        <c:axId val="67859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58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900"/>
              <a:t>%</a:t>
            </a:r>
            <a:r>
              <a:rPr lang="en-US" sz="900" baseline="0"/>
              <a:t> children reading with comprehension</a:t>
            </a:r>
            <a:endParaRPr lang="en-US" sz="900"/>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Sheet1!$A$10</c:f>
              <c:strCache>
                <c:ptCount val="1"/>
                <c:pt idx="0">
                  <c:v>Gr.2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Sheet1!$B$9:$D$9</c:f>
              <c:numCache>
                <c:formatCode>General</c:formatCode>
                <c:ptCount val="3"/>
                <c:pt idx="0">
                  <c:v>2014</c:v>
                </c:pt>
                <c:pt idx="1">
                  <c:v>2017</c:v>
                </c:pt>
                <c:pt idx="2">
                  <c:v>2019</c:v>
                </c:pt>
              </c:numCache>
            </c:numRef>
          </c:cat>
          <c:val>
            <c:numRef>
              <c:f>Sheet1!$B$10:$D$10</c:f>
              <c:numCache>
                <c:formatCode>0.00%</c:formatCode>
                <c:ptCount val="3"/>
                <c:pt idx="0">
                  <c:v>7.9000000000000001E-2</c:v>
                </c:pt>
                <c:pt idx="1">
                  <c:v>0.114</c:v>
                </c:pt>
                <c:pt idx="2">
                  <c:v>0.13500000000000001</c:v>
                </c:pt>
              </c:numCache>
            </c:numRef>
          </c:val>
          <c:extLst>
            <c:ext xmlns:c16="http://schemas.microsoft.com/office/drawing/2014/chart" uri="{C3380CC4-5D6E-409C-BE32-E72D297353CC}">
              <c16:uniqueId val="{00000000-7A63-4D0D-89C7-8BA357055503}"/>
            </c:ext>
          </c:extLst>
        </c:ser>
        <c:ser>
          <c:idx val="1"/>
          <c:order val="1"/>
          <c:tx>
            <c:strRef>
              <c:f>Sheet1!$A$11</c:f>
              <c:strCache>
                <c:ptCount val="1"/>
                <c:pt idx="0">
                  <c:v>Gr.3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Sheet1!$B$9:$D$9</c:f>
              <c:numCache>
                <c:formatCode>General</c:formatCode>
                <c:ptCount val="3"/>
                <c:pt idx="0">
                  <c:v>2014</c:v>
                </c:pt>
                <c:pt idx="1">
                  <c:v>2017</c:v>
                </c:pt>
                <c:pt idx="2">
                  <c:v>2019</c:v>
                </c:pt>
              </c:numCache>
            </c:numRef>
          </c:cat>
          <c:val>
            <c:numRef>
              <c:f>Sheet1!$B$11:$D$11</c:f>
              <c:numCache>
                <c:formatCode>0.00%</c:formatCode>
                <c:ptCount val="3"/>
                <c:pt idx="0">
                  <c:v>0.28999999999999998</c:v>
                </c:pt>
                <c:pt idx="1">
                  <c:v>0.315</c:v>
                </c:pt>
                <c:pt idx="2">
                  <c:v>0.33300000000000002</c:v>
                </c:pt>
              </c:numCache>
            </c:numRef>
          </c:val>
          <c:extLst>
            <c:ext xmlns:c16="http://schemas.microsoft.com/office/drawing/2014/chart" uri="{C3380CC4-5D6E-409C-BE32-E72D297353CC}">
              <c16:uniqueId val="{00000001-7A63-4D0D-89C7-8BA357055503}"/>
            </c:ext>
          </c:extLst>
        </c:ser>
        <c:dLbls>
          <c:dLblPos val="inEnd"/>
          <c:showLegendKey val="0"/>
          <c:showVal val="1"/>
          <c:showCatName val="0"/>
          <c:showSerName val="0"/>
          <c:showPercent val="0"/>
          <c:showBubbleSize val="0"/>
        </c:dLbls>
        <c:gapWidth val="65"/>
        <c:axId val="444520864"/>
        <c:axId val="444521648"/>
      </c:barChart>
      <c:catAx>
        <c:axId val="4445208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4521648"/>
        <c:crosses val="autoZero"/>
        <c:auto val="1"/>
        <c:lblAlgn val="ctr"/>
        <c:lblOffset val="100"/>
        <c:noMultiLvlLbl val="0"/>
      </c:catAx>
      <c:valAx>
        <c:axId val="444521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445208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'female G2'!$A$12</c:f>
              <c:strCache>
                <c:ptCount val="1"/>
                <c:pt idx="0">
                  <c:v>Male</c:v>
                </c:pt>
              </c:strCache>
            </c:strRef>
          </c:tx>
          <c:spPr>
            <a:solidFill>
              <a:srgbClr val="CFCD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'female G2'!$B$11:$D$11</c:f>
              <c:strCache>
                <c:ptCount val="3"/>
                <c:pt idx="0">
                  <c:v>Baseline</c:v>
                </c:pt>
                <c:pt idx="1">
                  <c:v>Midline</c:v>
                </c:pt>
                <c:pt idx="2">
                  <c:v>Endline</c:v>
                </c:pt>
              </c:strCache>
            </c:strRef>
          </c:cat>
          <c:val>
            <c:numRef>
              <c:f>'female G2'!$B$12:$D$12</c:f>
              <c:numCache>
                <c:formatCode>0.0%</c:formatCode>
                <c:ptCount val="3"/>
                <c:pt idx="0">
                  <c:v>4.0660000000000002E-2</c:v>
                </c:pt>
                <c:pt idx="1">
                  <c:v>8.6449999999999999E-2</c:v>
                </c:pt>
                <c:pt idx="2">
                  <c:v>0.11890000000000001</c:v>
                </c:pt>
              </c:numCache>
            </c:numRef>
          </c:val>
          <c:extLst>
            <c:ext xmlns:c16="http://schemas.microsoft.com/office/drawing/2014/chart" uri="{C3380CC4-5D6E-409C-BE32-E72D297353CC}">
              <c16:uniqueId val="{00000000-A42F-4C41-9871-FEC94E1B3299}"/>
            </c:ext>
          </c:extLst>
        </c:ser>
        <c:ser>
          <c:idx val="1"/>
          <c:order val="1"/>
          <c:tx>
            <c:strRef>
              <c:f>'female G2'!$A$13</c:f>
              <c:strCache>
                <c:ptCount val="1"/>
                <c:pt idx="0">
                  <c:v>Female</c:v>
                </c:pt>
              </c:strCache>
            </c:strRef>
          </c:tx>
          <c:spPr>
            <a:solidFill>
              <a:srgbClr val="002F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'female G2'!$B$11:$D$11</c:f>
              <c:strCache>
                <c:ptCount val="3"/>
                <c:pt idx="0">
                  <c:v>Baseline</c:v>
                </c:pt>
                <c:pt idx="1">
                  <c:v>Midline</c:v>
                </c:pt>
                <c:pt idx="2">
                  <c:v>Endline</c:v>
                </c:pt>
              </c:strCache>
            </c:strRef>
          </c:cat>
          <c:val>
            <c:numRef>
              <c:f>'female G2'!$B$13:$D$13</c:f>
              <c:numCache>
                <c:formatCode>0.0%</c:formatCode>
                <c:ptCount val="3"/>
                <c:pt idx="0">
                  <c:v>0.1164</c:v>
                </c:pt>
                <c:pt idx="1">
                  <c:v>0.13919999999999999</c:v>
                </c:pt>
                <c:pt idx="2">
                  <c:v>0.15010000000000001</c:v>
                </c:pt>
              </c:numCache>
            </c:numRef>
          </c:val>
          <c:extLst>
            <c:ext xmlns:c16="http://schemas.microsoft.com/office/drawing/2014/chart" uri="{C3380CC4-5D6E-409C-BE32-E72D297353CC}">
              <c16:uniqueId val="{00000001-A42F-4C41-9871-FEC94E1B3299}"/>
            </c:ext>
          </c:extLst>
        </c:ser>
        <c:dLbls>
          <c:showLegendKey val="0"/>
          <c:showVal val="0"/>
          <c:showCatName val="0"/>
          <c:showSerName val="0"/>
          <c:showPercent val="0"/>
          <c:showBubbleSize val="0"/>
        </c:dLbls>
        <c:gapWidth val="219"/>
        <c:overlap val="-27"/>
        <c:axId val="444524000"/>
        <c:axId val="444524392"/>
      </c:barChart>
      <c:catAx>
        <c:axId val="44452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4524392"/>
        <c:crosses val="autoZero"/>
        <c:auto val="1"/>
        <c:lblAlgn val="ctr"/>
        <c:lblOffset val="100"/>
        <c:noMultiLvlLbl val="0"/>
      </c:catAx>
      <c:valAx>
        <c:axId val="444524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700">
                    <a:latin typeface="Arial" panose="020B0604020202020204" pitchFamily="34" charset="0"/>
                    <a:cs typeface="Arial" panose="020B0604020202020204" pitchFamily="34" charset="0"/>
                  </a:rPr>
                  <a:t>Percent of Proficient Students</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2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700"/>
              <a:t>Comprehension</a:t>
            </a:r>
            <a:r>
              <a:rPr lang="en-US" sz="700" baseline="0"/>
              <a:t> in silent reading</a:t>
            </a:r>
            <a:endParaRPr lang="en-US" sz="700"/>
          </a:p>
        </c:rich>
      </c:tx>
      <c:layout>
        <c:manualLayout>
          <c:xMode val="edge"/>
          <c:yMode val="edge"/>
          <c:x val="9.8068082398791043E-2"/>
          <c:y val="2.6178010471204188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Sheet1!$C$92</c:f>
              <c:strCache>
                <c:ptCount val="1"/>
                <c:pt idx="0">
                  <c:v>Comprehension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Sheet1!$B$93:$B$94</c:f>
              <c:strCache>
                <c:ptCount val="2"/>
                <c:pt idx="0">
                  <c:v>Gr.2</c:v>
                </c:pt>
                <c:pt idx="1">
                  <c:v>Gr.3</c:v>
                </c:pt>
              </c:strCache>
            </c:strRef>
          </c:cat>
          <c:val>
            <c:numRef>
              <c:f>Sheet1!$C$93:$C$94</c:f>
              <c:numCache>
                <c:formatCode>General</c:formatCode>
                <c:ptCount val="2"/>
                <c:pt idx="0">
                  <c:v>46.6</c:v>
                </c:pt>
                <c:pt idx="1">
                  <c:v>73.7</c:v>
                </c:pt>
              </c:numCache>
            </c:numRef>
          </c:val>
          <c:extLst>
            <c:ext xmlns:c16="http://schemas.microsoft.com/office/drawing/2014/chart" uri="{C3380CC4-5D6E-409C-BE32-E72D297353CC}">
              <c16:uniqueId val="{00000000-24C9-45F9-8385-2D2E8817D1E4}"/>
            </c:ext>
          </c:extLst>
        </c:ser>
        <c:ser>
          <c:idx val="1"/>
          <c:order val="1"/>
          <c:tx>
            <c:strRef>
              <c:f>Sheet1!$D$92</c:f>
              <c:strCache>
                <c:ptCount val="1"/>
                <c:pt idx="0">
                  <c:v>No comprehension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Sheet1!$B$93:$B$94</c:f>
              <c:strCache>
                <c:ptCount val="2"/>
                <c:pt idx="0">
                  <c:v>Gr.2</c:v>
                </c:pt>
                <c:pt idx="1">
                  <c:v>Gr.3</c:v>
                </c:pt>
              </c:strCache>
            </c:strRef>
          </c:cat>
          <c:val>
            <c:numRef>
              <c:f>Sheet1!$D$93:$D$94</c:f>
              <c:numCache>
                <c:formatCode>General</c:formatCode>
                <c:ptCount val="2"/>
                <c:pt idx="0">
                  <c:v>53.4</c:v>
                </c:pt>
                <c:pt idx="1">
                  <c:v>26.3</c:v>
                </c:pt>
              </c:numCache>
            </c:numRef>
          </c:val>
          <c:extLst>
            <c:ext xmlns:c16="http://schemas.microsoft.com/office/drawing/2014/chart" uri="{C3380CC4-5D6E-409C-BE32-E72D297353CC}">
              <c16:uniqueId val="{00000001-24C9-45F9-8385-2D2E8817D1E4}"/>
            </c:ext>
          </c:extLst>
        </c:ser>
        <c:dLbls>
          <c:dLblPos val="ctr"/>
          <c:showLegendKey val="0"/>
          <c:showVal val="1"/>
          <c:showCatName val="0"/>
          <c:showSerName val="0"/>
          <c:showPercent val="0"/>
          <c:showBubbleSize val="0"/>
        </c:dLbls>
        <c:gapWidth val="79"/>
        <c:overlap val="100"/>
        <c:axId val="445925408"/>
        <c:axId val="445925800"/>
      </c:barChart>
      <c:catAx>
        <c:axId val="445925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45925800"/>
        <c:crosses val="autoZero"/>
        <c:auto val="1"/>
        <c:lblAlgn val="ctr"/>
        <c:lblOffset val="100"/>
        <c:noMultiLvlLbl val="0"/>
      </c:catAx>
      <c:valAx>
        <c:axId val="445925800"/>
        <c:scaling>
          <c:orientation val="minMax"/>
        </c:scaling>
        <c:delete val="1"/>
        <c:axPos val="l"/>
        <c:numFmt formatCode="General" sourceLinked="1"/>
        <c:majorTickMark val="none"/>
        <c:minorTickMark val="none"/>
        <c:tickLblPos val="nextTo"/>
        <c:crossAx val="445925408"/>
        <c:crosses val="autoZero"/>
        <c:crossBetween val="between"/>
      </c:valAx>
      <c:spPr>
        <a:noFill/>
        <a:ln>
          <a:noFill/>
        </a:ln>
        <a:effectLst/>
      </c:spPr>
    </c:plotArea>
    <c:legend>
      <c:legendPos val="t"/>
      <c:layout>
        <c:manualLayout>
          <c:xMode val="edge"/>
          <c:yMode val="edge"/>
          <c:x val="2.4747474747474751E-2"/>
          <c:y val="0.1074869109947644"/>
          <c:w val="0.9"/>
          <c:h val="8.83514037185142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100"/>
              <a:t>%</a:t>
            </a:r>
            <a:r>
              <a:rPr lang="en-US" sz="1100" baseline="0"/>
              <a:t> students doing mathematics with understanding</a:t>
            </a:r>
            <a:endParaRPr lang="en-US" sz="11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Sheet1!$A$32</c:f>
              <c:strCache>
                <c:ptCount val="1"/>
                <c:pt idx="0">
                  <c:v>Gr.2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Sheet1!$B$31:$D$31</c:f>
              <c:numCache>
                <c:formatCode>General</c:formatCode>
                <c:ptCount val="3"/>
                <c:pt idx="0">
                  <c:v>2014</c:v>
                </c:pt>
                <c:pt idx="1">
                  <c:v>2017</c:v>
                </c:pt>
                <c:pt idx="2">
                  <c:v>2019</c:v>
                </c:pt>
              </c:numCache>
            </c:numRef>
          </c:cat>
          <c:val>
            <c:numRef>
              <c:f>Sheet1!$B$32:$D$32</c:f>
              <c:numCache>
                <c:formatCode>0.00%</c:formatCode>
                <c:ptCount val="3"/>
                <c:pt idx="0">
                  <c:v>9.8000000000000004E-2</c:v>
                </c:pt>
                <c:pt idx="1">
                  <c:v>0.11700000000000001</c:v>
                </c:pt>
                <c:pt idx="2">
                  <c:v>0.17</c:v>
                </c:pt>
              </c:numCache>
            </c:numRef>
          </c:val>
          <c:extLst>
            <c:ext xmlns:c16="http://schemas.microsoft.com/office/drawing/2014/chart" uri="{C3380CC4-5D6E-409C-BE32-E72D297353CC}">
              <c16:uniqueId val="{00000000-7BB7-47CE-8259-D4EFE97CEE25}"/>
            </c:ext>
          </c:extLst>
        </c:ser>
        <c:ser>
          <c:idx val="1"/>
          <c:order val="1"/>
          <c:tx>
            <c:strRef>
              <c:f>Sheet1!$A$33</c:f>
              <c:strCache>
                <c:ptCount val="1"/>
                <c:pt idx="0">
                  <c:v>Gr.3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Sheet1!$B$31:$D$31</c:f>
              <c:numCache>
                <c:formatCode>General</c:formatCode>
                <c:ptCount val="3"/>
                <c:pt idx="0">
                  <c:v>2014</c:v>
                </c:pt>
                <c:pt idx="1">
                  <c:v>2017</c:v>
                </c:pt>
                <c:pt idx="2">
                  <c:v>2019</c:v>
                </c:pt>
              </c:numCache>
            </c:numRef>
          </c:cat>
          <c:val>
            <c:numRef>
              <c:f>Sheet1!$B$33:$D$33</c:f>
              <c:numCache>
                <c:formatCode>0.00%</c:formatCode>
                <c:ptCount val="3"/>
                <c:pt idx="0">
                  <c:v>0.19500000000000001</c:v>
                </c:pt>
                <c:pt idx="1">
                  <c:v>0.21199999999999999</c:v>
                </c:pt>
                <c:pt idx="2">
                  <c:v>0.34</c:v>
                </c:pt>
              </c:numCache>
            </c:numRef>
          </c:val>
          <c:extLst>
            <c:ext xmlns:c16="http://schemas.microsoft.com/office/drawing/2014/chart" uri="{C3380CC4-5D6E-409C-BE32-E72D297353CC}">
              <c16:uniqueId val="{00000001-7BB7-47CE-8259-D4EFE97CEE25}"/>
            </c:ext>
          </c:extLst>
        </c:ser>
        <c:dLbls>
          <c:dLblPos val="inEnd"/>
          <c:showLegendKey val="0"/>
          <c:showVal val="1"/>
          <c:showCatName val="0"/>
          <c:showSerName val="0"/>
          <c:showPercent val="0"/>
          <c:showBubbleSize val="0"/>
        </c:dLbls>
        <c:gapWidth val="65"/>
        <c:axId val="443839328"/>
        <c:axId val="443840112"/>
      </c:barChart>
      <c:catAx>
        <c:axId val="443839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3840112"/>
        <c:crosses val="autoZero"/>
        <c:auto val="1"/>
        <c:lblAlgn val="ctr"/>
        <c:lblOffset val="100"/>
        <c:noMultiLvlLbl val="0"/>
      </c:catAx>
      <c:valAx>
        <c:axId val="443840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438393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178C2-A8C7-46A3-9B9D-22C4B45CFEA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A2FD95E-0768-416F-92B0-0B259C56B8CD}">
      <dgm:prSet phldrT="[Text]" custT="1"/>
      <dgm:spPr>
        <a:solidFill>
          <a:schemeClr val="accent4">
            <a:lumMod val="40000"/>
            <a:lumOff val="60000"/>
          </a:schemeClr>
        </a:solidFill>
      </dgm:spPr>
      <dgm:t>
        <a:bodyPr/>
        <a:lstStyle/>
        <a:p>
          <a:r>
            <a:rPr lang="en-US" sz="1200" b="1" dirty="0">
              <a:solidFill>
                <a:sysClr val="windowText" lastClr="000000"/>
              </a:solidFill>
            </a:rPr>
            <a:t>Foundation Skills Teacher Training </a:t>
          </a:r>
        </a:p>
      </dgm:t>
    </dgm:pt>
    <dgm:pt modelId="{A9195960-3CBB-4158-96A0-0435A7C4B78B}" type="parTrans" cxnId="{783F067F-B6BE-4FAC-8D95-0F9939A53EE3}">
      <dgm:prSet/>
      <dgm:spPr/>
      <dgm:t>
        <a:bodyPr/>
        <a:lstStyle/>
        <a:p>
          <a:endParaRPr lang="en-US"/>
        </a:p>
      </dgm:t>
    </dgm:pt>
    <dgm:pt modelId="{41BD1C9A-971A-4EB6-A458-3E1631F75DDD}" type="sibTrans" cxnId="{783F067F-B6BE-4FAC-8D95-0F9939A53EE3}">
      <dgm:prSet/>
      <dgm:spPr/>
      <dgm:t>
        <a:bodyPr/>
        <a:lstStyle/>
        <a:p>
          <a:endParaRPr lang="en-US"/>
        </a:p>
      </dgm:t>
    </dgm:pt>
    <dgm:pt modelId="{A30A970D-3113-4EE2-A57A-B42ED124253B}">
      <dgm:prSet phldrT="[Text]" custT="1"/>
      <dgm:spPr/>
      <dgm:t>
        <a:bodyPr/>
        <a:lstStyle/>
        <a:p>
          <a:r>
            <a:rPr lang="en-US" sz="1400"/>
            <a:t>Needs Based Teacher Training (M1)</a:t>
          </a:r>
        </a:p>
      </dgm:t>
    </dgm:pt>
    <dgm:pt modelId="{973F57FF-38F8-490B-969D-C6D2662EDACC}" type="parTrans" cxnId="{4CCEE7B0-1FBD-488A-9618-ED94311D152A}">
      <dgm:prSet/>
      <dgm:spPr/>
      <dgm:t>
        <a:bodyPr/>
        <a:lstStyle/>
        <a:p>
          <a:endParaRPr lang="en-US"/>
        </a:p>
      </dgm:t>
    </dgm:pt>
    <dgm:pt modelId="{4AC5DD5A-9B6A-4665-9289-D79FBE06CE62}" type="sibTrans" cxnId="{4CCEE7B0-1FBD-488A-9618-ED94311D152A}">
      <dgm:prSet/>
      <dgm:spPr/>
      <dgm:t>
        <a:bodyPr/>
        <a:lstStyle/>
        <a:p>
          <a:endParaRPr lang="en-US"/>
        </a:p>
      </dgm:t>
    </dgm:pt>
    <dgm:pt modelId="{F8639494-0242-489A-8287-AAD424FFA5A1}">
      <dgm:prSet phldrT="[Text]"/>
      <dgm:spPr>
        <a:solidFill>
          <a:schemeClr val="accent1">
            <a:lumMod val="60000"/>
            <a:lumOff val="40000"/>
          </a:schemeClr>
        </a:solidFill>
      </dgm:spPr>
      <dgm:t>
        <a:bodyPr/>
        <a:lstStyle/>
        <a:p>
          <a:r>
            <a:rPr lang="en-US">
              <a:solidFill>
                <a:sysClr val="windowText" lastClr="000000"/>
              </a:solidFill>
            </a:rPr>
            <a:t>School Based Community of Practice</a:t>
          </a:r>
        </a:p>
      </dgm:t>
    </dgm:pt>
    <dgm:pt modelId="{1A041CF6-54F5-4657-AA36-7A43C293F987}" type="parTrans" cxnId="{F73A13F4-F7D3-4529-A022-32B43A42FFEE}">
      <dgm:prSet/>
      <dgm:spPr/>
      <dgm:t>
        <a:bodyPr/>
        <a:lstStyle/>
        <a:p>
          <a:endParaRPr lang="en-US"/>
        </a:p>
      </dgm:t>
    </dgm:pt>
    <dgm:pt modelId="{4F0BDBB9-AF7E-4FEF-B88C-727B23DF35A5}" type="sibTrans" cxnId="{F73A13F4-F7D3-4529-A022-32B43A42FFEE}">
      <dgm:prSet/>
      <dgm:spPr/>
      <dgm:t>
        <a:bodyPr/>
        <a:lstStyle/>
        <a:p>
          <a:endParaRPr lang="en-US"/>
        </a:p>
      </dgm:t>
    </dgm:pt>
    <dgm:pt modelId="{B6C2E6E9-0BD0-4624-9530-066D0311801A}">
      <dgm:prSet phldrT="[Text]" custT="1"/>
      <dgm:spPr/>
      <dgm:t>
        <a:bodyPr/>
        <a:lstStyle/>
        <a:p>
          <a:r>
            <a:rPr lang="en-US" sz="1400"/>
            <a:t>Needs Based Teacher Training (M2)</a:t>
          </a:r>
        </a:p>
      </dgm:t>
    </dgm:pt>
    <dgm:pt modelId="{EE7AC54F-1ADF-498A-AA47-59371F7B55DB}" type="parTrans" cxnId="{C7965F9D-CA91-4B81-A83A-A14DF54C097C}">
      <dgm:prSet/>
      <dgm:spPr/>
      <dgm:t>
        <a:bodyPr/>
        <a:lstStyle/>
        <a:p>
          <a:endParaRPr lang="en-US"/>
        </a:p>
      </dgm:t>
    </dgm:pt>
    <dgm:pt modelId="{3573591E-408C-48AC-9B24-DE5246E7F054}" type="sibTrans" cxnId="{C7965F9D-CA91-4B81-A83A-A14DF54C097C}">
      <dgm:prSet/>
      <dgm:spPr/>
      <dgm:t>
        <a:bodyPr/>
        <a:lstStyle/>
        <a:p>
          <a:endParaRPr lang="en-US"/>
        </a:p>
      </dgm:t>
    </dgm:pt>
    <dgm:pt modelId="{E3780B40-58A6-41BC-BA7D-6FDEEE8665D3}">
      <dgm:prSet phldrT="[Text]"/>
      <dgm:spPr>
        <a:solidFill>
          <a:schemeClr val="accent1">
            <a:lumMod val="60000"/>
            <a:lumOff val="40000"/>
          </a:schemeClr>
        </a:solidFill>
      </dgm:spPr>
      <dgm:t>
        <a:bodyPr/>
        <a:lstStyle/>
        <a:p>
          <a:r>
            <a:rPr lang="en-US">
              <a:solidFill>
                <a:sysClr val="windowText" lastClr="000000"/>
              </a:solidFill>
            </a:rPr>
            <a:t>School Based Community of Practice</a:t>
          </a:r>
        </a:p>
      </dgm:t>
    </dgm:pt>
    <dgm:pt modelId="{4E09C81E-F034-4227-8F37-80B0E1ACDD74}" type="parTrans" cxnId="{6BBCB628-B698-4225-B0EE-6E82A8DF20AE}">
      <dgm:prSet/>
      <dgm:spPr/>
      <dgm:t>
        <a:bodyPr/>
        <a:lstStyle/>
        <a:p>
          <a:endParaRPr lang="en-US"/>
        </a:p>
      </dgm:t>
    </dgm:pt>
    <dgm:pt modelId="{25A02CD3-2504-406A-8038-765D27B446A9}" type="sibTrans" cxnId="{6BBCB628-B698-4225-B0EE-6E82A8DF20AE}">
      <dgm:prSet/>
      <dgm:spPr/>
      <dgm:t>
        <a:bodyPr/>
        <a:lstStyle/>
        <a:p>
          <a:endParaRPr lang="en-US"/>
        </a:p>
      </dgm:t>
    </dgm:pt>
    <dgm:pt modelId="{DF3BE7ED-757D-455B-B3E2-362EBCB7386D}">
      <dgm:prSet phldrT="[Text]"/>
      <dgm:spPr>
        <a:solidFill>
          <a:schemeClr val="accent1">
            <a:lumMod val="60000"/>
            <a:lumOff val="40000"/>
          </a:schemeClr>
        </a:solidFill>
      </dgm:spPr>
      <dgm:t>
        <a:bodyPr/>
        <a:lstStyle/>
        <a:p>
          <a:r>
            <a:rPr lang="en-US">
              <a:solidFill>
                <a:sysClr val="windowText" lastClr="000000"/>
              </a:solidFill>
            </a:rPr>
            <a:t>School Based Community of Practice</a:t>
          </a:r>
        </a:p>
      </dgm:t>
    </dgm:pt>
    <dgm:pt modelId="{E2CD8D49-AEF2-4EA8-BBBC-17C18DBC2BEA}" type="parTrans" cxnId="{F0F9B6B6-F504-4E74-AA22-375FACE2FDAA}">
      <dgm:prSet/>
      <dgm:spPr/>
      <dgm:t>
        <a:bodyPr/>
        <a:lstStyle/>
        <a:p>
          <a:endParaRPr lang="en-US"/>
        </a:p>
      </dgm:t>
    </dgm:pt>
    <dgm:pt modelId="{B1F91897-97A2-479C-9C7C-333BF52356C3}" type="sibTrans" cxnId="{F0F9B6B6-F504-4E74-AA22-375FACE2FDAA}">
      <dgm:prSet/>
      <dgm:spPr/>
      <dgm:t>
        <a:bodyPr/>
        <a:lstStyle/>
        <a:p>
          <a:endParaRPr lang="en-US"/>
        </a:p>
      </dgm:t>
    </dgm:pt>
    <dgm:pt modelId="{049AC0C5-D429-4725-AA4A-D7AD8A7D3A19}">
      <dgm:prSet phldrT="[Text]"/>
      <dgm:spPr>
        <a:solidFill>
          <a:schemeClr val="accent1">
            <a:lumMod val="60000"/>
            <a:lumOff val="40000"/>
          </a:schemeClr>
        </a:solidFill>
      </dgm:spPr>
      <dgm:t>
        <a:bodyPr/>
        <a:lstStyle/>
        <a:p>
          <a:r>
            <a:rPr lang="en-US">
              <a:solidFill>
                <a:sysClr val="windowText" lastClr="000000"/>
              </a:solidFill>
            </a:rPr>
            <a:t>School Based Community of Practice</a:t>
          </a:r>
        </a:p>
      </dgm:t>
    </dgm:pt>
    <dgm:pt modelId="{B9C30FD4-3D96-4157-98CC-A18C018E2516}" type="parTrans" cxnId="{0B4FC73E-40CD-4A0E-AFFE-6F062CE8DC86}">
      <dgm:prSet/>
      <dgm:spPr/>
      <dgm:t>
        <a:bodyPr/>
        <a:lstStyle/>
        <a:p>
          <a:endParaRPr lang="en-US"/>
        </a:p>
      </dgm:t>
    </dgm:pt>
    <dgm:pt modelId="{A437F96E-A7BB-437C-B14D-0576AFEE28DB}" type="sibTrans" cxnId="{0B4FC73E-40CD-4A0E-AFFE-6F062CE8DC86}">
      <dgm:prSet/>
      <dgm:spPr/>
      <dgm:t>
        <a:bodyPr/>
        <a:lstStyle/>
        <a:p>
          <a:endParaRPr lang="en-US"/>
        </a:p>
      </dgm:t>
    </dgm:pt>
    <dgm:pt modelId="{69C13219-6195-48B1-996C-9C97528911A8}" type="pres">
      <dgm:prSet presAssocID="{676178C2-A8C7-46A3-9B9D-22C4B45CFEA2}" presName="CompostProcess" presStyleCnt="0">
        <dgm:presLayoutVars>
          <dgm:dir/>
          <dgm:resizeHandles val="exact"/>
        </dgm:presLayoutVars>
      </dgm:prSet>
      <dgm:spPr/>
    </dgm:pt>
    <dgm:pt modelId="{23510131-CB9C-45EC-BE2C-CBD85528F783}" type="pres">
      <dgm:prSet presAssocID="{676178C2-A8C7-46A3-9B9D-22C4B45CFEA2}" presName="arrow" presStyleLbl="bgShp" presStyleIdx="0" presStyleCnt="1"/>
      <dgm:spPr/>
    </dgm:pt>
    <dgm:pt modelId="{6B605D98-8E74-4406-86C4-E7A497C147E4}" type="pres">
      <dgm:prSet presAssocID="{676178C2-A8C7-46A3-9B9D-22C4B45CFEA2}" presName="linearProcess" presStyleCnt="0"/>
      <dgm:spPr/>
    </dgm:pt>
    <dgm:pt modelId="{8EE53BFB-99D9-42B4-B933-97D2189087F1}" type="pres">
      <dgm:prSet presAssocID="{6A2FD95E-0768-416F-92B0-0B259C56B8CD}" presName="textNode" presStyleLbl="node1" presStyleIdx="0" presStyleCnt="7" custScaleX="48747" custScaleY="100783">
        <dgm:presLayoutVars>
          <dgm:bulletEnabled val="1"/>
        </dgm:presLayoutVars>
      </dgm:prSet>
      <dgm:spPr/>
    </dgm:pt>
    <dgm:pt modelId="{6F1BD375-F1F1-4802-B205-244868007F66}" type="pres">
      <dgm:prSet presAssocID="{41BD1C9A-971A-4EB6-A458-3E1631F75DDD}" presName="sibTrans" presStyleCnt="0"/>
      <dgm:spPr/>
    </dgm:pt>
    <dgm:pt modelId="{60350BFD-8B15-41EE-9737-FFD700D28698}" type="pres">
      <dgm:prSet presAssocID="{A30A970D-3113-4EE2-A57A-B42ED124253B}" presName="textNode" presStyleLbl="node1" presStyleIdx="1" presStyleCnt="7" custScaleX="35947" custScaleY="96550">
        <dgm:presLayoutVars>
          <dgm:bulletEnabled val="1"/>
        </dgm:presLayoutVars>
      </dgm:prSet>
      <dgm:spPr/>
    </dgm:pt>
    <dgm:pt modelId="{86DE622E-F1CF-42E4-A7F8-FB635E95E7A8}" type="pres">
      <dgm:prSet presAssocID="{4AC5DD5A-9B6A-4665-9289-D79FBE06CE62}" presName="sibTrans" presStyleCnt="0"/>
      <dgm:spPr/>
    </dgm:pt>
    <dgm:pt modelId="{97F5A3E2-3F7C-43DB-88C2-0A88A87540B2}" type="pres">
      <dgm:prSet presAssocID="{F8639494-0242-489A-8287-AAD424FFA5A1}" presName="textNode" presStyleLbl="node1" presStyleIdx="2" presStyleCnt="7" custScaleX="35947" custScaleY="96550">
        <dgm:presLayoutVars>
          <dgm:bulletEnabled val="1"/>
        </dgm:presLayoutVars>
      </dgm:prSet>
      <dgm:spPr/>
    </dgm:pt>
    <dgm:pt modelId="{5D182AF2-AA6F-4722-9590-9F0061BFA523}" type="pres">
      <dgm:prSet presAssocID="{4F0BDBB9-AF7E-4FEF-B88C-727B23DF35A5}" presName="sibTrans" presStyleCnt="0"/>
      <dgm:spPr/>
    </dgm:pt>
    <dgm:pt modelId="{42390DEA-2BA7-45F4-8861-EC51113E0EC5}" type="pres">
      <dgm:prSet presAssocID="{DF3BE7ED-757D-455B-B3E2-362EBCB7386D}" presName="textNode" presStyleLbl="node1" presStyleIdx="3" presStyleCnt="7" custScaleX="35947" custScaleY="96550">
        <dgm:presLayoutVars>
          <dgm:bulletEnabled val="1"/>
        </dgm:presLayoutVars>
      </dgm:prSet>
      <dgm:spPr/>
    </dgm:pt>
    <dgm:pt modelId="{D75D8F69-A9DA-4C42-8A2E-394C69EC5991}" type="pres">
      <dgm:prSet presAssocID="{B1F91897-97A2-479C-9C7C-333BF52356C3}" presName="sibTrans" presStyleCnt="0"/>
      <dgm:spPr/>
    </dgm:pt>
    <dgm:pt modelId="{0D45172A-5A67-49AA-AB66-47081EA8167F}" type="pres">
      <dgm:prSet presAssocID="{B6C2E6E9-0BD0-4624-9530-066D0311801A}" presName="textNode" presStyleLbl="node1" presStyleIdx="4" presStyleCnt="7" custScaleX="35947" custScaleY="96550">
        <dgm:presLayoutVars>
          <dgm:bulletEnabled val="1"/>
        </dgm:presLayoutVars>
      </dgm:prSet>
      <dgm:spPr/>
    </dgm:pt>
    <dgm:pt modelId="{28AB8C15-FD30-47AC-8C3D-B7B6B49CB0ED}" type="pres">
      <dgm:prSet presAssocID="{3573591E-408C-48AC-9B24-DE5246E7F054}" presName="sibTrans" presStyleCnt="0"/>
      <dgm:spPr/>
    </dgm:pt>
    <dgm:pt modelId="{F322FEF8-2122-495C-BEE4-FA26E407A723}" type="pres">
      <dgm:prSet presAssocID="{E3780B40-58A6-41BC-BA7D-6FDEEE8665D3}" presName="textNode" presStyleLbl="node1" presStyleIdx="5" presStyleCnt="7" custScaleX="35947" custScaleY="96550">
        <dgm:presLayoutVars>
          <dgm:bulletEnabled val="1"/>
        </dgm:presLayoutVars>
      </dgm:prSet>
      <dgm:spPr/>
    </dgm:pt>
    <dgm:pt modelId="{355AC3DA-9707-4A5D-A9D5-C695BA05877D}" type="pres">
      <dgm:prSet presAssocID="{25A02CD3-2504-406A-8038-765D27B446A9}" presName="sibTrans" presStyleCnt="0"/>
      <dgm:spPr/>
    </dgm:pt>
    <dgm:pt modelId="{43A62CE7-4916-4057-84EA-C36CEBF18F75}" type="pres">
      <dgm:prSet presAssocID="{049AC0C5-D429-4725-AA4A-D7AD8A7D3A19}" presName="textNode" presStyleLbl="node1" presStyleIdx="6" presStyleCnt="7" custScaleX="35947" custScaleY="96550">
        <dgm:presLayoutVars>
          <dgm:bulletEnabled val="1"/>
        </dgm:presLayoutVars>
      </dgm:prSet>
      <dgm:spPr/>
    </dgm:pt>
  </dgm:ptLst>
  <dgm:cxnLst>
    <dgm:cxn modelId="{6051260A-32EE-4F17-A3DD-15EC2105942A}" type="presOf" srcId="{676178C2-A8C7-46A3-9B9D-22C4B45CFEA2}" destId="{69C13219-6195-48B1-996C-9C97528911A8}" srcOrd="0" destOrd="0" presId="urn:microsoft.com/office/officeart/2005/8/layout/hProcess9"/>
    <dgm:cxn modelId="{6BBCB628-B698-4225-B0EE-6E82A8DF20AE}" srcId="{676178C2-A8C7-46A3-9B9D-22C4B45CFEA2}" destId="{E3780B40-58A6-41BC-BA7D-6FDEEE8665D3}" srcOrd="5" destOrd="0" parTransId="{4E09C81E-F034-4227-8F37-80B0E1ACDD74}" sibTransId="{25A02CD3-2504-406A-8038-765D27B446A9}"/>
    <dgm:cxn modelId="{0B4FC73E-40CD-4A0E-AFFE-6F062CE8DC86}" srcId="{676178C2-A8C7-46A3-9B9D-22C4B45CFEA2}" destId="{049AC0C5-D429-4725-AA4A-D7AD8A7D3A19}" srcOrd="6" destOrd="0" parTransId="{B9C30FD4-3D96-4157-98CC-A18C018E2516}" sibTransId="{A437F96E-A7BB-437C-B14D-0576AFEE28DB}"/>
    <dgm:cxn modelId="{36E13175-5E0B-4C10-AF3A-957667D6F941}" type="presOf" srcId="{E3780B40-58A6-41BC-BA7D-6FDEEE8665D3}" destId="{F322FEF8-2122-495C-BEE4-FA26E407A723}" srcOrd="0" destOrd="0" presId="urn:microsoft.com/office/officeart/2005/8/layout/hProcess9"/>
    <dgm:cxn modelId="{E51EAF57-C688-4BCF-BDB6-5B4AE9A0A0D5}" type="presOf" srcId="{F8639494-0242-489A-8287-AAD424FFA5A1}" destId="{97F5A3E2-3F7C-43DB-88C2-0A88A87540B2}" srcOrd="0" destOrd="0" presId="urn:microsoft.com/office/officeart/2005/8/layout/hProcess9"/>
    <dgm:cxn modelId="{783F067F-B6BE-4FAC-8D95-0F9939A53EE3}" srcId="{676178C2-A8C7-46A3-9B9D-22C4B45CFEA2}" destId="{6A2FD95E-0768-416F-92B0-0B259C56B8CD}" srcOrd="0" destOrd="0" parTransId="{A9195960-3CBB-4158-96A0-0435A7C4B78B}" sibTransId="{41BD1C9A-971A-4EB6-A458-3E1631F75DDD}"/>
    <dgm:cxn modelId="{D00D8684-F02B-4A77-986E-F53159C8CB99}" type="presOf" srcId="{049AC0C5-D429-4725-AA4A-D7AD8A7D3A19}" destId="{43A62CE7-4916-4057-84EA-C36CEBF18F75}" srcOrd="0" destOrd="0" presId="urn:microsoft.com/office/officeart/2005/8/layout/hProcess9"/>
    <dgm:cxn modelId="{30A2A996-D7C7-428A-810B-6B8D91DEB5D4}" type="presOf" srcId="{DF3BE7ED-757D-455B-B3E2-362EBCB7386D}" destId="{42390DEA-2BA7-45F4-8861-EC51113E0EC5}" srcOrd="0" destOrd="0" presId="urn:microsoft.com/office/officeart/2005/8/layout/hProcess9"/>
    <dgm:cxn modelId="{C7965F9D-CA91-4B81-A83A-A14DF54C097C}" srcId="{676178C2-A8C7-46A3-9B9D-22C4B45CFEA2}" destId="{B6C2E6E9-0BD0-4624-9530-066D0311801A}" srcOrd="4" destOrd="0" parTransId="{EE7AC54F-1ADF-498A-AA47-59371F7B55DB}" sibTransId="{3573591E-408C-48AC-9B24-DE5246E7F054}"/>
    <dgm:cxn modelId="{4CCEE7B0-1FBD-488A-9618-ED94311D152A}" srcId="{676178C2-A8C7-46A3-9B9D-22C4B45CFEA2}" destId="{A30A970D-3113-4EE2-A57A-B42ED124253B}" srcOrd="1" destOrd="0" parTransId="{973F57FF-38F8-490B-969D-C6D2662EDACC}" sibTransId="{4AC5DD5A-9B6A-4665-9289-D79FBE06CE62}"/>
    <dgm:cxn modelId="{F0F9B6B6-F504-4E74-AA22-375FACE2FDAA}" srcId="{676178C2-A8C7-46A3-9B9D-22C4B45CFEA2}" destId="{DF3BE7ED-757D-455B-B3E2-362EBCB7386D}" srcOrd="3" destOrd="0" parTransId="{E2CD8D49-AEF2-4EA8-BBBC-17C18DBC2BEA}" sibTransId="{B1F91897-97A2-479C-9C7C-333BF52356C3}"/>
    <dgm:cxn modelId="{31FC90BC-62E9-4869-8DDC-24A4D03E23C2}" type="presOf" srcId="{A30A970D-3113-4EE2-A57A-B42ED124253B}" destId="{60350BFD-8B15-41EE-9737-FFD700D28698}" srcOrd="0" destOrd="0" presId="urn:microsoft.com/office/officeart/2005/8/layout/hProcess9"/>
    <dgm:cxn modelId="{60EF2EE5-B04A-4C98-A870-FF7EB502129C}" type="presOf" srcId="{6A2FD95E-0768-416F-92B0-0B259C56B8CD}" destId="{8EE53BFB-99D9-42B4-B933-97D2189087F1}" srcOrd="0" destOrd="0" presId="urn:microsoft.com/office/officeart/2005/8/layout/hProcess9"/>
    <dgm:cxn modelId="{0B73E5E6-C389-40DE-9D1E-2ED55DB46AEA}" type="presOf" srcId="{B6C2E6E9-0BD0-4624-9530-066D0311801A}" destId="{0D45172A-5A67-49AA-AB66-47081EA8167F}" srcOrd="0" destOrd="0" presId="urn:microsoft.com/office/officeart/2005/8/layout/hProcess9"/>
    <dgm:cxn modelId="{F73A13F4-F7D3-4529-A022-32B43A42FFEE}" srcId="{676178C2-A8C7-46A3-9B9D-22C4B45CFEA2}" destId="{F8639494-0242-489A-8287-AAD424FFA5A1}" srcOrd="2" destOrd="0" parTransId="{1A041CF6-54F5-4657-AA36-7A43C293F987}" sibTransId="{4F0BDBB9-AF7E-4FEF-B88C-727B23DF35A5}"/>
    <dgm:cxn modelId="{C39623CD-2D51-4495-8E72-4823BBB7D7A8}" type="presParOf" srcId="{69C13219-6195-48B1-996C-9C97528911A8}" destId="{23510131-CB9C-45EC-BE2C-CBD85528F783}" srcOrd="0" destOrd="0" presId="urn:microsoft.com/office/officeart/2005/8/layout/hProcess9"/>
    <dgm:cxn modelId="{820F4406-9230-4397-9E96-522B918BDCA9}" type="presParOf" srcId="{69C13219-6195-48B1-996C-9C97528911A8}" destId="{6B605D98-8E74-4406-86C4-E7A497C147E4}" srcOrd="1" destOrd="0" presId="urn:microsoft.com/office/officeart/2005/8/layout/hProcess9"/>
    <dgm:cxn modelId="{E4A73E47-7ECB-423D-A44F-561726F47CCF}" type="presParOf" srcId="{6B605D98-8E74-4406-86C4-E7A497C147E4}" destId="{8EE53BFB-99D9-42B4-B933-97D2189087F1}" srcOrd="0" destOrd="0" presId="urn:microsoft.com/office/officeart/2005/8/layout/hProcess9"/>
    <dgm:cxn modelId="{4D390E5F-AB3E-408A-ADAC-22A9EB781A41}" type="presParOf" srcId="{6B605D98-8E74-4406-86C4-E7A497C147E4}" destId="{6F1BD375-F1F1-4802-B205-244868007F66}" srcOrd="1" destOrd="0" presId="urn:microsoft.com/office/officeart/2005/8/layout/hProcess9"/>
    <dgm:cxn modelId="{B1939C26-9206-49B8-843B-C4647E0F4351}" type="presParOf" srcId="{6B605D98-8E74-4406-86C4-E7A497C147E4}" destId="{60350BFD-8B15-41EE-9737-FFD700D28698}" srcOrd="2" destOrd="0" presId="urn:microsoft.com/office/officeart/2005/8/layout/hProcess9"/>
    <dgm:cxn modelId="{69ED67A8-0F0D-451B-AE28-6687FB563E82}" type="presParOf" srcId="{6B605D98-8E74-4406-86C4-E7A497C147E4}" destId="{86DE622E-F1CF-42E4-A7F8-FB635E95E7A8}" srcOrd="3" destOrd="0" presId="urn:microsoft.com/office/officeart/2005/8/layout/hProcess9"/>
    <dgm:cxn modelId="{CC734163-468E-452F-8DF3-4BDC26A1144B}" type="presParOf" srcId="{6B605D98-8E74-4406-86C4-E7A497C147E4}" destId="{97F5A3E2-3F7C-43DB-88C2-0A88A87540B2}" srcOrd="4" destOrd="0" presId="urn:microsoft.com/office/officeart/2005/8/layout/hProcess9"/>
    <dgm:cxn modelId="{FD95C22E-6F2C-4CD2-88C0-E20F03352547}" type="presParOf" srcId="{6B605D98-8E74-4406-86C4-E7A497C147E4}" destId="{5D182AF2-AA6F-4722-9590-9F0061BFA523}" srcOrd="5" destOrd="0" presId="urn:microsoft.com/office/officeart/2005/8/layout/hProcess9"/>
    <dgm:cxn modelId="{F2A5F528-EE9C-4EE8-A442-8F641DE7EC35}" type="presParOf" srcId="{6B605D98-8E74-4406-86C4-E7A497C147E4}" destId="{42390DEA-2BA7-45F4-8861-EC51113E0EC5}" srcOrd="6" destOrd="0" presId="urn:microsoft.com/office/officeart/2005/8/layout/hProcess9"/>
    <dgm:cxn modelId="{ED15F5FE-C3DD-48D6-9C97-41CC65D2A354}" type="presParOf" srcId="{6B605D98-8E74-4406-86C4-E7A497C147E4}" destId="{D75D8F69-A9DA-4C42-8A2E-394C69EC5991}" srcOrd="7" destOrd="0" presId="urn:microsoft.com/office/officeart/2005/8/layout/hProcess9"/>
    <dgm:cxn modelId="{CF86238F-876F-48FD-A525-8B513C41F940}" type="presParOf" srcId="{6B605D98-8E74-4406-86C4-E7A497C147E4}" destId="{0D45172A-5A67-49AA-AB66-47081EA8167F}" srcOrd="8" destOrd="0" presId="urn:microsoft.com/office/officeart/2005/8/layout/hProcess9"/>
    <dgm:cxn modelId="{1B172EB6-2489-4793-9F4E-506DC035F118}" type="presParOf" srcId="{6B605D98-8E74-4406-86C4-E7A497C147E4}" destId="{28AB8C15-FD30-47AC-8C3D-B7B6B49CB0ED}" srcOrd="9" destOrd="0" presId="urn:microsoft.com/office/officeart/2005/8/layout/hProcess9"/>
    <dgm:cxn modelId="{629944C5-6A4C-4F5B-95AC-AB93A823769A}" type="presParOf" srcId="{6B605D98-8E74-4406-86C4-E7A497C147E4}" destId="{F322FEF8-2122-495C-BEE4-FA26E407A723}" srcOrd="10" destOrd="0" presId="urn:microsoft.com/office/officeart/2005/8/layout/hProcess9"/>
    <dgm:cxn modelId="{75CC5347-1DFC-4E92-A762-56AD93215EDB}" type="presParOf" srcId="{6B605D98-8E74-4406-86C4-E7A497C147E4}" destId="{355AC3DA-9707-4A5D-A9D5-C695BA05877D}" srcOrd="11" destOrd="0" presId="urn:microsoft.com/office/officeart/2005/8/layout/hProcess9"/>
    <dgm:cxn modelId="{C95BBF04-4DC4-48F4-95E7-5D3A43EFA0B0}" type="presParOf" srcId="{6B605D98-8E74-4406-86C4-E7A497C147E4}" destId="{43A62CE7-4916-4057-84EA-C36CEBF18F75}"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0131-CB9C-45EC-BE2C-CBD85528F783}">
      <dsp:nvSpPr>
        <dsp:cNvPr id="0" name=""/>
        <dsp:cNvSpPr/>
      </dsp:nvSpPr>
      <dsp:spPr>
        <a:xfrm>
          <a:off x="490680" y="0"/>
          <a:ext cx="5561044"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53BFB-99D9-42B4-B933-97D2189087F1}">
      <dsp:nvSpPr>
        <dsp:cNvPr id="0" name=""/>
        <dsp:cNvSpPr/>
      </dsp:nvSpPr>
      <dsp:spPr>
        <a:xfrm>
          <a:off x="719" y="955108"/>
          <a:ext cx="1142622" cy="1290183"/>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Text" lastClr="000000"/>
              </a:solidFill>
            </a:rPr>
            <a:t>Foundation Skills Teacher Training </a:t>
          </a:r>
        </a:p>
      </dsp:txBody>
      <dsp:txXfrm>
        <a:off x="56497" y="1010886"/>
        <a:ext cx="1031066" cy="1178627"/>
      </dsp:txXfrm>
    </dsp:sp>
    <dsp:sp modelId="{60350BFD-8B15-41EE-9737-FFD700D28698}">
      <dsp:nvSpPr>
        <dsp:cNvPr id="0" name=""/>
        <dsp:cNvSpPr/>
      </dsp:nvSpPr>
      <dsp:spPr>
        <a:xfrm>
          <a:off x="1200473" y="982202"/>
          <a:ext cx="842592" cy="1235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Needs Based Teacher Training (M1)</a:t>
          </a:r>
        </a:p>
      </dsp:txBody>
      <dsp:txXfrm>
        <a:off x="1241605" y="1023334"/>
        <a:ext cx="760328" cy="1153730"/>
      </dsp:txXfrm>
    </dsp:sp>
    <dsp:sp modelId="{97F5A3E2-3F7C-43DB-88C2-0A88A87540B2}">
      <dsp:nvSpPr>
        <dsp:cNvPr id="0" name=""/>
        <dsp:cNvSpPr/>
      </dsp:nvSpPr>
      <dsp:spPr>
        <a:xfrm>
          <a:off x="2100197" y="982202"/>
          <a:ext cx="842592" cy="123599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rPr>
            <a:t>School Based Community of Practice</a:t>
          </a:r>
        </a:p>
      </dsp:txBody>
      <dsp:txXfrm>
        <a:off x="2141329" y="1023334"/>
        <a:ext cx="760328" cy="1153730"/>
      </dsp:txXfrm>
    </dsp:sp>
    <dsp:sp modelId="{42390DEA-2BA7-45F4-8861-EC51113E0EC5}">
      <dsp:nvSpPr>
        <dsp:cNvPr id="0" name=""/>
        <dsp:cNvSpPr/>
      </dsp:nvSpPr>
      <dsp:spPr>
        <a:xfrm>
          <a:off x="2999921" y="982202"/>
          <a:ext cx="842592" cy="123599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rPr>
            <a:t>School Based Community of Practice</a:t>
          </a:r>
        </a:p>
      </dsp:txBody>
      <dsp:txXfrm>
        <a:off x="3041053" y="1023334"/>
        <a:ext cx="760328" cy="1153730"/>
      </dsp:txXfrm>
    </dsp:sp>
    <dsp:sp modelId="{0D45172A-5A67-49AA-AB66-47081EA8167F}">
      <dsp:nvSpPr>
        <dsp:cNvPr id="0" name=""/>
        <dsp:cNvSpPr/>
      </dsp:nvSpPr>
      <dsp:spPr>
        <a:xfrm>
          <a:off x="3899645" y="982202"/>
          <a:ext cx="842592" cy="1235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Needs Based Teacher Training (M2)</a:t>
          </a:r>
        </a:p>
      </dsp:txBody>
      <dsp:txXfrm>
        <a:off x="3940777" y="1023334"/>
        <a:ext cx="760328" cy="1153730"/>
      </dsp:txXfrm>
    </dsp:sp>
    <dsp:sp modelId="{F322FEF8-2122-495C-BEE4-FA26E407A723}">
      <dsp:nvSpPr>
        <dsp:cNvPr id="0" name=""/>
        <dsp:cNvSpPr/>
      </dsp:nvSpPr>
      <dsp:spPr>
        <a:xfrm>
          <a:off x="4799368" y="982202"/>
          <a:ext cx="842592" cy="123599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rPr>
            <a:t>School Based Community of Practice</a:t>
          </a:r>
        </a:p>
      </dsp:txBody>
      <dsp:txXfrm>
        <a:off x="4840500" y="1023334"/>
        <a:ext cx="760328" cy="1153730"/>
      </dsp:txXfrm>
    </dsp:sp>
    <dsp:sp modelId="{43A62CE7-4916-4057-84EA-C36CEBF18F75}">
      <dsp:nvSpPr>
        <dsp:cNvPr id="0" name=""/>
        <dsp:cNvSpPr/>
      </dsp:nvSpPr>
      <dsp:spPr>
        <a:xfrm>
          <a:off x="5699092" y="982202"/>
          <a:ext cx="842592" cy="123599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rPr>
            <a:t>School Based Community of Practice</a:t>
          </a:r>
        </a:p>
      </dsp:txBody>
      <dsp:txXfrm>
        <a:off x="5740224" y="1023334"/>
        <a:ext cx="760328" cy="11537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99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2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Post-covid rebound coincided with focus on low performers and additional localized support to teachers </a:t>
            </a:r>
          </a:p>
          <a:p>
            <a:r>
              <a:rPr lang="en-US" dirty="0"/>
              <a:t>No causality, but probably more than a happy coincidence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23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52c9c82d6_0_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52c9c82d6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852c9c82d6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8357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58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52c9c82d6_0_4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52c9c82d6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852c9c82d6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47563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52c9c82d6_0_5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52c9c82d6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852c9c82d6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43519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52c9c82d6_0_3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52c9c82d6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852c9c82d6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59182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5e94b56ad_0_7: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5e94b56ad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85e94b56ad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545522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5e94b56ad_0_1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85e94b56a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85e94b56ad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369961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8: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49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52c9c82d6_0_3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52c9c82d6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852c9c82d6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76370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a structure already exists and work force is competent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historical evolution toward wrap-around services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773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e94b56ad_0_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e94b56a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228600" algn="l" defTabSz="914400" rtl="0" eaLnBrk="1" fontAlgn="auto" latinLnBrk="0" hangingPunct="1">
              <a:lnSpc>
                <a:spcPct val="110000"/>
              </a:lnSpc>
              <a:spcBef>
                <a:spcPts val="600"/>
              </a:spcBef>
              <a:spcAft>
                <a:spcPts val="0"/>
              </a:spcAft>
              <a:buClr>
                <a:srgbClr val="000000"/>
              </a:buClr>
              <a:buSzPts val="1400"/>
              <a:buFont typeface="Arial"/>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Key message: </a:t>
            </a:r>
            <a:r>
              <a:rPr lang="en-US" sz="1800" dirty="0">
                <a:effectLst/>
                <a:latin typeface="Times New Roman" panose="02020603050405020304" pitchFamily="18" charset="0"/>
                <a:ea typeface="Times New Roman" panose="02020603050405020304" pitchFamily="18" charset="0"/>
              </a:rPr>
              <a:t>Essentially established content for EG teaching strategies</a:t>
            </a:r>
          </a:p>
          <a:p>
            <a:pPr marL="0" marR="0">
              <a:lnSpc>
                <a:spcPct val="11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national accredited CPD program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is implemented through:</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3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rPr>
              <a:t>Face-to-face training</a:t>
            </a:r>
            <a:r>
              <a:rPr lang="en-US" sz="1800" dirty="0">
                <a:effectLst/>
                <a:latin typeface="Times New Roman" panose="02020603050405020304" pitchFamily="18" charset="0"/>
                <a:ea typeface="Times New Roman" panose="02020603050405020304" pitchFamily="18" charset="0"/>
              </a:rPr>
              <a:t> in nationwide trainings (workshops organized at district levels).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This approach uses a cascade model where Master Trainers train Education Supervisors, who then train teachers.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Although the limitations of the cascade model are well known, this approach is effective as it allows teachers to practice during the activities, it allows interaction between participants, and it puts all education practitioners on the same page (from central to school levels).</a:t>
            </a:r>
          </a:p>
          <a:p>
            <a:pPr marL="342900" marR="0" lvl="0" indent="-342900">
              <a:lnSpc>
                <a:spcPct val="110000"/>
              </a:lnSpc>
              <a:spcBef>
                <a:spcPts val="30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3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Essentially established content for EG teaching strategies</a:t>
            </a:r>
          </a:p>
        </p:txBody>
      </p:sp>
      <p:sp>
        <p:nvSpPr>
          <p:cNvPr id="319" name="Google Shape;319;g85e94b56a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47912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e94b56ad_0_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e94b56a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nSpc>
                <a:spcPct val="110000"/>
              </a:lnSpc>
              <a:spcBef>
                <a:spcPts val="3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rPr>
              <a:t>Key message:  covid forced system to adapt and it did not go back to where it was before.</a:t>
            </a:r>
          </a:p>
          <a:p>
            <a:pPr marL="342900" marR="0" lvl="0" indent="-342900">
              <a:lnSpc>
                <a:spcPct val="110000"/>
              </a:lnSpc>
              <a:spcBef>
                <a:spcPts val="300"/>
              </a:spcBef>
              <a:spcAft>
                <a:spcPts val="0"/>
              </a:spcAft>
              <a:buFont typeface="Symbol" panose="05050102010706020507" pitchFamily="18" charset="2"/>
              <a:buChar char=""/>
            </a:pPr>
            <a:endParaRPr lang="en-US" sz="1800" b="1"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300"/>
              </a:spcBef>
              <a:spcAft>
                <a:spcPts val="0"/>
              </a:spcAft>
              <a:buFont typeface="Symbol" panose="05050102010706020507" pitchFamily="18" charset="2"/>
              <a:buChar char=""/>
            </a:pPr>
            <a:endParaRPr lang="en-US" sz="1800" b="1"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3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rPr>
              <a:t>Blended forms of training </a:t>
            </a:r>
            <a:r>
              <a:rPr lang="en-US" sz="1800" dirty="0">
                <a:effectLst/>
                <a:latin typeface="Times New Roman" panose="02020603050405020304" pitchFamily="18" charset="0"/>
                <a:ea typeface="Times New Roman" panose="02020603050405020304" pitchFamily="18" charset="0"/>
              </a:rPr>
              <a:t>for the national CPD program: Theoretical courses are taken online, and teachers practice during in-person and face-to-face workshops. This form of training started to be implemented once RAMP developed the E-Training Platform during the COVID-19 lockdown.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E-training can be:</a:t>
            </a:r>
          </a:p>
          <a:p>
            <a:pPr marL="342900" marR="0" lvl="0" indent="-342900">
              <a:lnSpc>
                <a:spcPct val="110000"/>
              </a:lnSpc>
              <a:spcBef>
                <a:spcPts val="3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Synchronous: Trainers or instructors and trainees are available and engaged at the same time, it includes “rooms” where discussions are held and trainees can exchange and answer questions. </a:t>
            </a:r>
          </a:p>
          <a:p>
            <a:pPr marL="342900" marR="0" lvl="0" indent="-342900">
              <a:lnSpc>
                <a:spcPct val="110000"/>
              </a:lnSpc>
              <a:spcBef>
                <a:spcPts val="3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Asynchronous and self-paced training: Courses are recorded and involve the study of documents and videos. The trainee can take and complete the course at their own pace.</a:t>
            </a:r>
          </a:p>
        </p:txBody>
      </p:sp>
      <p:sp>
        <p:nvSpPr>
          <p:cNvPr id="319" name="Google Shape;319;g85e94b56a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72890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e94b56ad_0_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e94b56a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Key message:  school-based – monthly and managed by dedicated professional. </a:t>
            </a:r>
          </a:p>
          <a:p>
            <a:pPr marL="0" lvl="0" indent="0" algn="l" rtl="0">
              <a:spcBef>
                <a:spcPts val="0"/>
              </a:spcBef>
              <a:spcAft>
                <a:spcPts val="0"/>
              </a:spcAft>
              <a:buNone/>
            </a:pPr>
            <a:r>
              <a:rPr lang="en-US" dirty="0"/>
              <a:t>Senior teacher added in response to time constraints for supervisor</a:t>
            </a:r>
          </a:p>
          <a:p>
            <a:pPr marL="0" lvl="0" indent="0" algn="l" rtl="0">
              <a:spcBef>
                <a:spcPts val="0"/>
              </a:spcBef>
              <a:spcAft>
                <a:spcPts val="0"/>
              </a:spcAft>
              <a:buNone/>
            </a:pPr>
            <a:r>
              <a:rPr lang="en-US" dirty="0"/>
              <a:t>Content based on school-demand</a:t>
            </a:r>
            <a:endParaRPr dirty="0"/>
          </a:p>
        </p:txBody>
      </p:sp>
      <p:sp>
        <p:nvSpPr>
          <p:cNvPr id="319" name="Google Shape;319;g85e94b56a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42407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e94b56ad_0_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e94b56a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Key message: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Coaching initially delinked from training and COPs</a:t>
            </a:r>
          </a:p>
          <a:p>
            <a:pPr marL="0" lvl="0" indent="0" algn="l" rtl="0">
              <a:spcBef>
                <a:spcPts val="0"/>
              </a:spcBef>
              <a:spcAft>
                <a:spcPts val="0"/>
              </a:spcAft>
              <a:buNone/>
            </a:pPr>
            <a:r>
              <a:rPr lang="en-US" dirty="0"/>
              <a:t>Shift from 15,0000 to focused</a:t>
            </a:r>
          </a:p>
          <a:p>
            <a:pPr marL="0" lvl="0" indent="0" algn="l" rtl="0">
              <a:spcBef>
                <a:spcPts val="0"/>
              </a:spcBef>
              <a:spcAft>
                <a:spcPts val="0"/>
              </a:spcAft>
              <a:buNone/>
            </a:pPr>
            <a:r>
              <a:rPr lang="en-US" dirty="0"/>
              <a:t> is data driven based on learning outcomes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In-class support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possible to visit every teacher quarterly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Used learning data to target teachers with underperforming classes – focused coaching plans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Database maps progress of teacher and learners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Senior teacher took on coaching roles – 600 by end of program</a:t>
            </a:r>
            <a:endParaRPr dirty="0"/>
          </a:p>
        </p:txBody>
      </p:sp>
      <p:sp>
        <p:nvSpPr>
          <p:cNvPr id="319" name="Google Shape;319;g85e94b56a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64905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effectLst/>
              <a:latin typeface="Times New Roman" panose="02020603050405020304" pitchFamily="18" charset="0"/>
              <a:ea typeface="Times New Roman" panose="02020603050405020304" pitchFamily="18" charset="0"/>
              <a:cs typeface="Angsana New" panose="02020603050405020304" pitchFamily="18" charset="-34"/>
            </a:endParaRPr>
          </a:p>
          <a:p>
            <a:pPr algn="l"/>
            <a:r>
              <a:rPr lang="en-US" sz="1800" dirty="0">
                <a:effectLst/>
                <a:latin typeface="Times New Roman" panose="02020603050405020304" pitchFamily="18" charset="0"/>
                <a:ea typeface="Times New Roman" panose="02020603050405020304" pitchFamily="18" charset="0"/>
                <a:cs typeface="Angsana New" panose="02020603050405020304" pitchFamily="18" charset="-34"/>
              </a:rPr>
              <a:t>Key message:  content differs by rank in career path</a:t>
            </a:r>
          </a:p>
          <a:p>
            <a:pPr algn="l"/>
            <a:r>
              <a:rPr lang="en-US" sz="1800" dirty="0">
                <a:effectLst/>
                <a:latin typeface="Times New Roman" panose="02020603050405020304" pitchFamily="18" charset="0"/>
                <a:ea typeface="Times New Roman" panose="02020603050405020304" pitchFamily="18" charset="0"/>
                <a:cs typeface="Angsana New" panose="02020603050405020304" pitchFamily="18" charset="-34"/>
              </a:rPr>
              <a:t>Key message: content linked to competency framework and thus career path</a:t>
            </a:r>
          </a:p>
          <a:p>
            <a:pPr algn="l"/>
            <a:endParaRPr lang="en-US" sz="1800" dirty="0">
              <a:effectLst/>
              <a:latin typeface="Times New Roman" panose="02020603050405020304" pitchFamily="18" charset="0"/>
              <a:ea typeface="Times New Roman" panose="02020603050405020304" pitchFamily="18" charset="0"/>
              <a:cs typeface="Angsana New" panose="02020603050405020304" pitchFamily="18" charset="-34"/>
            </a:endParaRPr>
          </a:p>
          <a:p>
            <a:pPr algn="l"/>
            <a:r>
              <a:rPr lang="en-US" sz="1800" dirty="0">
                <a:effectLst/>
                <a:latin typeface="Times New Roman" panose="02020603050405020304" pitchFamily="18" charset="0"/>
                <a:ea typeface="Times New Roman" panose="02020603050405020304" pitchFamily="18" charset="0"/>
                <a:cs typeface="Angsana New" panose="02020603050405020304" pitchFamily="18" charset="-34"/>
              </a:rPr>
              <a:t>As the CPD program was based on the Teacher Competency Framework and was articulated with the Teacher Career Path, it created incentives for teachers to complete the program and upgrade their qualifications, as teachers’ career progression is linked to professional development and skills upgrading</a:t>
            </a:r>
          </a:p>
          <a:p>
            <a:endParaRPr lang="en-US" sz="1800" dirty="0">
              <a:effectLst/>
              <a:latin typeface="Times New Roman" panose="02020603050405020304" pitchFamily="18" charset="0"/>
              <a:cs typeface="Angsana New" panose="02020603050405020304" pitchFamily="18" charset="-34"/>
            </a:endParaRPr>
          </a:p>
          <a:p>
            <a:pPr marL="0" marR="0">
              <a:lnSpc>
                <a:spcPct val="11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CPD modules have been developed for each rank of the career path. In higher teachers’ rank, such as the expert and lead teachers’ ranks, teachers must conduct an action-research to address an educational issue at their school or to publish a research paper.</a:t>
            </a:r>
          </a:p>
          <a:p>
            <a:pPr marL="0" marR="0">
              <a:lnSpc>
                <a:spcPct val="11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For all ranks, teachers must create and develop a portfolio where they can show all their achievements.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477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targeted support – not all schools or all teachers were coached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8678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a:stretch/>
        </p:blipFill>
        <p:spPr>
          <a:xfrm>
            <a:off x="152400" y="153988"/>
            <a:ext cx="8839199" cy="4876800"/>
          </a:xfrm>
          <a:prstGeom prst="rect">
            <a:avLst/>
          </a:prstGeom>
          <a:noFill/>
          <a:ln>
            <a:noFill/>
          </a:ln>
        </p:spPr>
      </p:pic>
      <p:sp>
        <p:nvSpPr>
          <p:cNvPr id="18" name="Google Shape;18;p1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1"/>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1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11"/>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11"/>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0"/>
        <p:cNvGrpSpPr/>
        <p:nvPr/>
      </p:nvGrpSpPr>
      <p:grpSpPr>
        <a:xfrm>
          <a:off x="0" y="0"/>
          <a:ext cx="0" cy="0"/>
          <a:chOff x="0" y="0"/>
          <a:chExt cx="0" cy="0"/>
        </a:xfrm>
      </p:grpSpPr>
      <p:sp>
        <p:nvSpPr>
          <p:cNvPr id="111" name="Google Shape;111;p24"/>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24"/>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3" name="Google Shape;113;p2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24"/>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24"/>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8"/>
        <p:cNvGrpSpPr/>
        <p:nvPr/>
      </p:nvGrpSpPr>
      <p:grpSpPr>
        <a:xfrm>
          <a:off x="0" y="0"/>
          <a:ext cx="0" cy="0"/>
          <a:chOff x="0" y="0"/>
          <a:chExt cx="0" cy="0"/>
        </a:xfrm>
      </p:grpSpPr>
      <p:sp>
        <p:nvSpPr>
          <p:cNvPr id="119" name="Google Shape;119;p25"/>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0" name="Google Shape;120;p25"/>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5"/>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6"/>
        <p:cNvGrpSpPr/>
        <p:nvPr/>
      </p:nvGrpSpPr>
      <p:grpSpPr>
        <a:xfrm>
          <a:off x="0" y="0"/>
          <a:ext cx="0" cy="0"/>
          <a:chOff x="0" y="0"/>
          <a:chExt cx="0" cy="0"/>
        </a:xfrm>
      </p:grpSpPr>
      <p:sp>
        <p:nvSpPr>
          <p:cNvPr id="127" name="Google Shape;127;p26"/>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8" name="Google Shape;128;p2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26"/>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6"/>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6"/>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33"/>
        <p:cNvGrpSpPr/>
        <p:nvPr/>
      </p:nvGrpSpPr>
      <p:grpSpPr>
        <a:xfrm>
          <a:off x="0" y="0"/>
          <a:ext cx="0" cy="0"/>
          <a:chOff x="0" y="0"/>
          <a:chExt cx="0" cy="0"/>
        </a:xfrm>
      </p:grpSpPr>
      <p:sp>
        <p:nvSpPr>
          <p:cNvPr id="134" name="Google Shape;134;p27"/>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5" name="Google Shape;135;p2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7"/>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7"/>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8"/>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8"/>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45" name="Google Shape;145;p28"/>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146" name="Google Shape;146;p28"/>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9"/>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153" name="Google Shape;153;p29"/>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54"/>
        <p:cNvGrpSpPr/>
        <p:nvPr/>
      </p:nvGrpSpPr>
      <p:grpSpPr>
        <a:xfrm>
          <a:off x="0" y="0"/>
          <a:ext cx="0" cy="0"/>
          <a:chOff x="0" y="0"/>
          <a:chExt cx="0" cy="0"/>
        </a:xfrm>
      </p:grpSpPr>
      <p:sp>
        <p:nvSpPr>
          <p:cNvPr id="155" name="Google Shape;155;p3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3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3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2" name="Google Shape;162;p3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3" name="Google Shape;163;p3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3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7"/>
        <p:cNvGrpSpPr/>
        <p:nvPr/>
      </p:nvGrpSpPr>
      <p:grpSpPr>
        <a:xfrm>
          <a:off x="0" y="0"/>
          <a:ext cx="0" cy="0"/>
          <a:chOff x="0" y="0"/>
          <a:chExt cx="0" cy="0"/>
        </a:xfrm>
      </p:grpSpPr>
      <p:sp>
        <p:nvSpPr>
          <p:cNvPr id="168" name="Google Shape;168;p3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3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0" name="Google Shape;170;p3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3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4" name="Google Shape;174;p3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75"/>
        <p:cNvGrpSpPr/>
        <p:nvPr/>
      </p:nvGrpSpPr>
      <p:grpSpPr>
        <a:xfrm>
          <a:off x="0" y="0"/>
          <a:ext cx="0" cy="0"/>
          <a:chOff x="0" y="0"/>
          <a:chExt cx="0" cy="0"/>
        </a:xfrm>
      </p:grpSpPr>
      <p:sp>
        <p:nvSpPr>
          <p:cNvPr id="176" name="Google Shape;176;p33"/>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7" name="Google Shape;177;p3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3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1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2"/>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12"/>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12"/>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3"/>
        <p:cNvGrpSpPr/>
        <p:nvPr/>
      </p:nvGrpSpPr>
      <p:grpSpPr>
        <a:xfrm>
          <a:off x="0" y="0"/>
          <a:ext cx="0" cy="0"/>
          <a:chOff x="0" y="0"/>
          <a:chExt cx="0" cy="0"/>
        </a:xfrm>
      </p:grpSpPr>
      <p:sp>
        <p:nvSpPr>
          <p:cNvPr id="184" name="Google Shape;184;p34"/>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5" name="Google Shape;185;p3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3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3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3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0"/>
        <p:cNvGrpSpPr/>
        <p:nvPr/>
      </p:nvGrpSpPr>
      <p:grpSpPr>
        <a:xfrm>
          <a:off x="0" y="0"/>
          <a:ext cx="0" cy="0"/>
          <a:chOff x="0" y="0"/>
          <a:chExt cx="0" cy="0"/>
        </a:xfrm>
      </p:grpSpPr>
      <p:sp>
        <p:nvSpPr>
          <p:cNvPr id="191" name="Google Shape;191;p35"/>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92" name="Google Shape;192;p3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3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96"/>
        <p:cNvGrpSpPr/>
        <p:nvPr/>
      </p:nvGrpSpPr>
      <p:grpSpPr>
        <a:xfrm>
          <a:off x="0" y="0"/>
          <a:ext cx="0" cy="0"/>
          <a:chOff x="0" y="0"/>
          <a:chExt cx="0" cy="0"/>
        </a:xfrm>
      </p:grpSpPr>
      <p:sp>
        <p:nvSpPr>
          <p:cNvPr id="197" name="Google Shape;197;p3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36"/>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6"/>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37"/>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37"/>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3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3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38"/>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38"/>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3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38"/>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3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39"/>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9" name="Google Shape;219;p39"/>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3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39"/>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3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40"/>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7" name="Google Shape;227;p4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40"/>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40"/>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40"/>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41"/>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4" name="Google Shape;234;p4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41"/>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41"/>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13"/>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13"/>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41"/>
        <p:cNvGrpSpPr/>
        <p:nvPr/>
      </p:nvGrpSpPr>
      <p:grpSpPr>
        <a:xfrm>
          <a:off x="0" y="0"/>
          <a:ext cx="0" cy="0"/>
          <a:chOff x="0" y="0"/>
          <a:chExt cx="0" cy="0"/>
        </a:xfrm>
      </p:grpSpPr>
      <p:sp>
        <p:nvSpPr>
          <p:cNvPr id="42" name="Google Shape;42;p14"/>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3" name="Google Shape;43;p14"/>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4"/>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4"/>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49"/>
        <p:cNvGrpSpPr/>
        <p:nvPr/>
      </p:nvGrpSpPr>
      <p:grpSpPr>
        <a:xfrm>
          <a:off x="0" y="0"/>
          <a:ext cx="0" cy="0"/>
          <a:chOff x="0" y="0"/>
          <a:chExt cx="0" cy="0"/>
        </a:xfrm>
      </p:grpSpPr>
      <p:sp>
        <p:nvSpPr>
          <p:cNvPr id="50" name="Google Shape;50;p15"/>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1" name="Google Shape;51;p1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5"/>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15"/>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5"/>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16"/>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68"/>
        <p:cNvGrpSpPr/>
        <p:nvPr/>
      </p:nvGrpSpPr>
      <p:grpSpPr>
        <a:xfrm>
          <a:off x="0" y="0"/>
          <a:ext cx="0" cy="0"/>
          <a:chOff x="0" y="0"/>
          <a:chExt cx="0" cy="0"/>
        </a:xfrm>
      </p:grpSpPr>
      <p:sp>
        <p:nvSpPr>
          <p:cNvPr id="69" name="Google Shape;69;p18"/>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0" name="Google Shape;70;p18"/>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1" name="Google Shape;71;p1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8"/>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1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91"/>
        <p:cNvGrpSpPr/>
        <p:nvPr/>
      </p:nvGrpSpPr>
      <p:grpSpPr>
        <a:xfrm>
          <a:off x="0" y="0"/>
          <a:ext cx="0" cy="0"/>
          <a:chOff x="0" y="0"/>
          <a:chExt cx="0" cy="0"/>
        </a:xfrm>
      </p:grpSpPr>
      <p:sp>
        <p:nvSpPr>
          <p:cNvPr id="92" name="Google Shape;92;p21"/>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93" name="Google Shape;93;p2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21"/>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21"/>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5" name="Google Shape;105;p23"/>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6" name="Google Shape;106;p2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2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0"/>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0"/>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0"/>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0"/>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9"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US" smtClean="0"/>
              <a:pPr lvl="0"/>
              <a:t>1</a:t>
            </a:fld>
            <a:endParaRPr lang="en-US"/>
          </a:p>
        </p:txBody>
      </p:sp>
      <p:sp>
        <p:nvSpPr>
          <p:cNvPr id="9" name="Title 8"/>
          <p:cNvSpPr>
            <a:spLocks noGrp="1"/>
          </p:cNvSpPr>
          <p:nvPr>
            <p:ph type="ctrTitle"/>
          </p:nvPr>
        </p:nvSpPr>
        <p:spPr/>
        <p:txBody>
          <a:bodyPr/>
          <a:lstStyle/>
          <a:p>
            <a:r>
              <a:rPr lang="en-US" dirty="0"/>
              <a:t>JORDAN -  Arriving at a National Scale CPD Program</a:t>
            </a:r>
          </a:p>
        </p:txBody>
      </p:sp>
      <p:sp>
        <p:nvSpPr>
          <p:cNvPr id="10" name="Subtitle 9"/>
          <p:cNvSpPr>
            <a:spLocks noGrp="1"/>
          </p:cNvSpPr>
          <p:nvPr>
            <p:ph type="subTitle" idx="1"/>
          </p:nvPr>
        </p:nvSpPr>
        <p:spPr>
          <a:xfrm>
            <a:off x="1033924" y="2906606"/>
            <a:ext cx="3429000" cy="1209781"/>
          </a:xfrm>
        </p:spPr>
        <p:txBody>
          <a:bodyPr/>
          <a:lstStyle/>
          <a:p>
            <a:pPr lvl="0"/>
            <a:r>
              <a:rPr lang="en-US" dirty="0"/>
              <a:t>Presentation at the CIEs Conference march 2024</a:t>
            </a:r>
          </a:p>
        </p:txBody>
      </p:sp>
      <p:pic>
        <p:nvPicPr>
          <p:cNvPr id="13" name="Google Shape;249;p1"/>
          <p:cNvPicPr preferRelativeResize="0"/>
          <p:nvPr/>
        </p:nvPicPr>
        <p:blipFill>
          <a:blip r:embed="rId3">
            <a:alphaModFix/>
          </a:blip>
          <a:stretch>
            <a:fillRect/>
          </a:stretch>
        </p:blipFill>
        <p:spPr>
          <a:xfrm>
            <a:off x="2286000" y="406688"/>
            <a:ext cx="961775" cy="680775"/>
          </a:xfrm>
          <a:prstGeom prst="rect">
            <a:avLst/>
          </a:prstGeom>
          <a:noFill/>
          <a:ln>
            <a:noFill/>
          </a:ln>
        </p:spPr>
      </p:pic>
      <p:pic>
        <p:nvPicPr>
          <p:cNvPr id="14" name="Google Shape;250;p1"/>
          <p:cNvPicPr preferRelativeResize="0"/>
          <p:nvPr/>
        </p:nvPicPr>
        <p:blipFill>
          <a:blip r:embed="rId4">
            <a:alphaModFix/>
          </a:blip>
          <a:stretch>
            <a:fillRect/>
          </a:stretch>
        </p:blipFill>
        <p:spPr>
          <a:xfrm>
            <a:off x="3501150" y="406700"/>
            <a:ext cx="961774" cy="680772"/>
          </a:xfrm>
          <a:prstGeom prst="rect">
            <a:avLst/>
          </a:prstGeom>
          <a:noFill/>
          <a:ln>
            <a:noFill/>
          </a:ln>
        </p:spPr>
      </p:pic>
      <p:pic>
        <p:nvPicPr>
          <p:cNvPr id="16" name="Google Shape;248;p1"/>
          <p:cNvPicPr preferRelativeResize="0"/>
          <p:nvPr/>
        </p:nvPicPr>
        <p:blipFill>
          <a:blip r:embed="rId5">
            <a:alphaModFix/>
          </a:blip>
          <a:stretch>
            <a:fillRect/>
          </a:stretch>
        </p:blipFill>
        <p:spPr>
          <a:xfrm>
            <a:off x="7799350" y="203575"/>
            <a:ext cx="808274" cy="1141895"/>
          </a:xfrm>
          <a:prstGeom prst="rect">
            <a:avLst/>
          </a:prstGeom>
          <a:noFill/>
          <a:ln>
            <a:noFill/>
          </a:ln>
        </p:spPr>
      </p:pic>
    </p:spTree>
    <p:extLst>
      <p:ext uri="{BB962C8B-B14F-4D97-AF65-F5344CB8AC3E}">
        <p14:creationId xmlns:p14="http://schemas.microsoft.com/office/powerpoint/2010/main" val="425015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Title 4"/>
          <p:cNvSpPr>
            <a:spLocks noGrp="1"/>
          </p:cNvSpPr>
          <p:nvPr>
            <p:ph type="title"/>
          </p:nvPr>
        </p:nvSpPr>
        <p:spPr>
          <a:xfrm>
            <a:off x="404751" y="-78255"/>
            <a:ext cx="5141939" cy="830956"/>
          </a:xfrm>
        </p:spPr>
        <p:txBody>
          <a:bodyPr/>
          <a:lstStyle/>
          <a:p>
            <a:r>
              <a:rPr lang="en-US" dirty="0"/>
              <a:t>Sample-based learning assessment as a monitoring instrument</a:t>
            </a:r>
          </a:p>
        </p:txBody>
      </p:sp>
      <p:graphicFrame>
        <p:nvGraphicFramePr>
          <p:cNvPr id="11" name="Table 10"/>
          <p:cNvGraphicFramePr>
            <a:graphicFrameLocks noGrp="1"/>
          </p:cNvGraphicFramePr>
          <p:nvPr>
            <p:extLst>
              <p:ext uri="{D42A27DB-BD31-4B8C-83A1-F6EECF244321}">
                <p14:modId xmlns:p14="http://schemas.microsoft.com/office/powerpoint/2010/main" val="2548054349"/>
              </p:ext>
            </p:extLst>
          </p:nvPr>
        </p:nvGraphicFramePr>
        <p:xfrm>
          <a:off x="267950" y="1144587"/>
          <a:ext cx="5349078" cy="3266638"/>
        </p:xfrm>
        <a:graphic>
          <a:graphicData uri="http://schemas.openxmlformats.org/drawingml/2006/table">
            <a:tbl>
              <a:tblPr firstRow="1" bandRow="1">
                <a:tableStyleId>{EA97918F-853C-443E-B4CF-7BCD30BB8F4D}</a:tableStyleId>
              </a:tblPr>
              <a:tblGrid>
                <a:gridCol w="891513">
                  <a:extLst>
                    <a:ext uri="{9D8B030D-6E8A-4147-A177-3AD203B41FA5}">
                      <a16:colId xmlns:a16="http://schemas.microsoft.com/office/drawing/2014/main" val="20000"/>
                    </a:ext>
                  </a:extLst>
                </a:gridCol>
                <a:gridCol w="891513">
                  <a:extLst>
                    <a:ext uri="{9D8B030D-6E8A-4147-A177-3AD203B41FA5}">
                      <a16:colId xmlns:a16="http://schemas.microsoft.com/office/drawing/2014/main" val="20001"/>
                    </a:ext>
                  </a:extLst>
                </a:gridCol>
                <a:gridCol w="891513">
                  <a:extLst>
                    <a:ext uri="{9D8B030D-6E8A-4147-A177-3AD203B41FA5}">
                      <a16:colId xmlns:a16="http://schemas.microsoft.com/office/drawing/2014/main" val="20002"/>
                    </a:ext>
                  </a:extLst>
                </a:gridCol>
                <a:gridCol w="891513">
                  <a:extLst>
                    <a:ext uri="{9D8B030D-6E8A-4147-A177-3AD203B41FA5}">
                      <a16:colId xmlns:a16="http://schemas.microsoft.com/office/drawing/2014/main" val="20003"/>
                    </a:ext>
                  </a:extLst>
                </a:gridCol>
                <a:gridCol w="891513">
                  <a:extLst>
                    <a:ext uri="{9D8B030D-6E8A-4147-A177-3AD203B41FA5}">
                      <a16:colId xmlns:a16="http://schemas.microsoft.com/office/drawing/2014/main" val="20004"/>
                    </a:ext>
                  </a:extLst>
                </a:gridCol>
                <a:gridCol w="891513">
                  <a:extLst>
                    <a:ext uri="{9D8B030D-6E8A-4147-A177-3AD203B41FA5}">
                      <a16:colId xmlns:a16="http://schemas.microsoft.com/office/drawing/2014/main" val="20005"/>
                    </a:ext>
                  </a:extLst>
                </a:gridCol>
              </a:tblGrid>
              <a:tr h="624414">
                <a:tc>
                  <a:txBody>
                    <a:bodyPr/>
                    <a:lstStyle/>
                    <a:p>
                      <a:pPr marL="0" marR="0" algn="ctr">
                        <a:lnSpc>
                          <a:spcPct val="107000"/>
                        </a:lnSpc>
                        <a:spcBef>
                          <a:spcPts val="0"/>
                        </a:spcBef>
                        <a:spcAft>
                          <a:spcPts val="800"/>
                        </a:spcAft>
                      </a:pPr>
                      <a:r>
                        <a:rPr lang="en-US" sz="900" b="1"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Field Directorate</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Oral Reading Fluency</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Oral Reading Zero Scores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Reading </a:t>
                      </a:r>
                      <a:r>
                        <a:rPr lang="en-US" sz="900" b="1">
                          <a:solidFill>
                            <a:srgbClr val="000000"/>
                          </a:solidFill>
                          <a:effectLst/>
                          <a:latin typeface="Calibri" panose="020F0502020204030204" pitchFamily="34" charset="0"/>
                          <a:ea typeface="Calibri" panose="020F0502020204030204" pitchFamily="34" charset="0"/>
                          <a:cs typeface="Cambria" panose="02040503050406030204" pitchFamily="18" charset="0"/>
                        </a:rPr>
                        <a:t>comprehend-</a:t>
                      </a: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sion</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Silent Reading Comprehen</a:t>
                      </a:r>
                      <a:r>
                        <a:rPr lang="en-US" sz="900" b="1">
                          <a:solidFill>
                            <a:srgbClr val="000000"/>
                          </a:solidFill>
                          <a:effectLst/>
                          <a:latin typeface="Calibri" panose="020F0502020204030204" pitchFamily="34" charset="0"/>
                          <a:ea typeface="Calibri" panose="020F0502020204030204" pitchFamily="34" charset="0"/>
                          <a:cs typeface="Cambria" panose="02040503050406030204" pitchFamily="18" charset="0"/>
                        </a:rPr>
                        <a:t>-</a:t>
                      </a: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sion</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Mathematics</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0"/>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Al qwesmeh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13%</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7%</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24%</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34%</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C000"/>
                    </a:solidFill>
                  </a:tcPr>
                </a:tc>
                <a:extLst>
                  <a:ext uri="{0D108BD9-81ED-4DB2-BD59-A6C34878D82A}">
                    <a16:rowId xmlns:a16="http://schemas.microsoft.com/office/drawing/2014/main" val="10001"/>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Al taibeh &amp; Al wasteiah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45%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a:solidFill>
                            <a:srgbClr val="000000"/>
                          </a:solidFill>
                          <a:effectLst/>
                          <a:latin typeface="Cambria" panose="02040503050406030204" pitchFamily="18" charset="0"/>
                          <a:ea typeface="Calibri" panose="020F0502020204030204" pitchFamily="34" charset="0"/>
                          <a:cs typeface="Cambria" panose="02040503050406030204" pitchFamily="18" charset="0"/>
                        </a:rPr>
                        <a:t>36%</a:t>
                      </a:r>
                      <a:endParaRPr lang="en-US" sz="160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Aljamaah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a:solidFill>
                            <a:srgbClr val="000000"/>
                          </a:solidFill>
                          <a:effectLst/>
                          <a:latin typeface="Cambria" panose="02040503050406030204" pitchFamily="18" charset="0"/>
                          <a:ea typeface="Calibri" panose="020F0502020204030204" pitchFamily="34" charset="0"/>
                          <a:cs typeface="Cambria" panose="02040503050406030204" pitchFamily="18" charset="0"/>
                        </a:rPr>
                        <a:t>20%</a:t>
                      </a:r>
                      <a:endParaRPr lang="en-US" sz="160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38%</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54%</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31%</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Amman Qasbah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16%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C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8%</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28%</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C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Bani Obaid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45%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40%</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Bsaira</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19%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11%</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C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39%</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44%</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Irbid Qasbah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22%</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32%</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45%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33%</a:t>
                      </a:r>
                      <a:endParaRPr lang="en-US" sz="1600" dirty="0">
                        <a:effectLst/>
                        <a:latin typeface="Calibri" panose="020F0502020204030204" pitchFamily="34" charset="0"/>
                        <a:ea typeface="Calibri" panose="020F05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r h="330278">
                <a:tc>
                  <a:txBody>
                    <a:bodyPr/>
                    <a:lstStyle/>
                    <a:p>
                      <a:pPr marL="0" marR="0">
                        <a:lnSpc>
                          <a:spcPct val="107000"/>
                        </a:lnSpc>
                        <a:spcBef>
                          <a:spcPts val="0"/>
                        </a:spcBef>
                        <a:spcAft>
                          <a:spcPts val="800"/>
                        </a:spcAft>
                      </a:pPr>
                      <a:r>
                        <a:rPr lang="en-US" sz="900" b="1">
                          <a:solidFill>
                            <a:srgbClr val="000000"/>
                          </a:solidFill>
                          <a:effectLst/>
                          <a:latin typeface="Cambria" panose="02040503050406030204" pitchFamily="18" charset="0"/>
                          <a:ea typeface="Calibri" panose="020F0502020204030204" pitchFamily="34" charset="0"/>
                          <a:cs typeface="Cambria" panose="02040503050406030204" pitchFamily="18" charset="0"/>
                        </a:rPr>
                        <a:t> Jezah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14%</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20%</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36%</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tc>
                  <a:txBody>
                    <a:bodyPr/>
                    <a:lstStyle/>
                    <a:p>
                      <a:pPr marL="0" marR="0" algn="r">
                        <a:lnSpc>
                          <a:spcPct val="107000"/>
                        </a:lnSpc>
                        <a:spcBef>
                          <a:spcPts val="0"/>
                        </a:spcBef>
                        <a:spcAft>
                          <a:spcPts val="800"/>
                        </a:spcAft>
                      </a:pPr>
                      <a:r>
                        <a:rPr lang="en-US"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25%</a:t>
                      </a:r>
                      <a:endParaRPr lang="en-US" sz="1600" dirty="0">
                        <a:effectLst/>
                        <a:latin typeface="Calibri" panose="020F0502020204030204" pitchFamily="34" charset="0"/>
                        <a:ea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val="10008"/>
                  </a:ext>
                </a:extLst>
              </a:tr>
            </a:tbl>
          </a:graphicData>
        </a:graphic>
      </p:graphicFrame>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576" t="4445" r="2576" b="4445"/>
          <a:stretch/>
        </p:blipFill>
        <p:spPr>
          <a:xfrm>
            <a:off x="5647535" y="287331"/>
            <a:ext cx="2925979" cy="2789887"/>
          </a:xfrm>
          <a:prstGeom prst="rect">
            <a:avLst/>
          </a:prstGeom>
        </p:spPr>
      </p:pic>
    </p:spTree>
    <p:extLst>
      <p:ext uri="{BB962C8B-B14F-4D97-AF65-F5344CB8AC3E}">
        <p14:creationId xmlns:p14="http://schemas.microsoft.com/office/powerpoint/2010/main" val="235288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23F77-4024-028E-CAED-037ED17F39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
        <p:nvSpPr>
          <p:cNvPr id="13" name="Title 12">
            <a:extLst>
              <a:ext uri="{FF2B5EF4-FFF2-40B4-BE49-F238E27FC236}">
                <a16:creationId xmlns:a16="http://schemas.microsoft.com/office/drawing/2014/main" id="{3B9CF03F-A0F6-8CAE-09CE-0DADDE9CDF45}"/>
              </a:ext>
            </a:extLst>
          </p:cNvPr>
          <p:cNvSpPr>
            <a:spLocks noGrp="1"/>
          </p:cNvSpPr>
          <p:nvPr>
            <p:ph type="title"/>
          </p:nvPr>
        </p:nvSpPr>
        <p:spPr/>
        <p:txBody>
          <a:bodyPr/>
          <a:lstStyle/>
          <a:p>
            <a:r>
              <a:rPr lang="en-US" dirty="0"/>
              <a:t>Learning Outcomes aligned with Policy shifts</a:t>
            </a:r>
          </a:p>
        </p:txBody>
      </p:sp>
      <p:sp>
        <p:nvSpPr>
          <p:cNvPr id="14" name="Text Placeholder 13">
            <a:extLst>
              <a:ext uri="{FF2B5EF4-FFF2-40B4-BE49-F238E27FC236}">
                <a16:creationId xmlns:a16="http://schemas.microsoft.com/office/drawing/2014/main" id="{45948851-12C3-344A-F060-6FADA665A756}"/>
              </a:ext>
            </a:extLst>
          </p:cNvPr>
          <p:cNvSpPr>
            <a:spLocks noGrp="1"/>
          </p:cNvSpPr>
          <p:nvPr>
            <p:ph type="body" idx="1"/>
          </p:nvPr>
        </p:nvSpPr>
        <p:spPr/>
        <p:txBody>
          <a:bodyPr/>
          <a:lstStyle/>
          <a:p>
            <a:endParaRPr lang="en-US" dirty="0"/>
          </a:p>
        </p:txBody>
      </p:sp>
      <p:graphicFrame>
        <p:nvGraphicFramePr>
          <p:cNvPr id="12" name="Chart 11">
            <a:extLst>
              <a:ext uri="{FF2B5EF4-FFF2-40B4-BE49-F238E27FC236}">
                <a16:creationId xmlns:a16="http://schemas.microsoft.com/office/drawing/2014/main" id="{6EE4C422-0C5D-588C-8A4C-DBFD8AC266E1}"/>
              </a:ext>
            </a:extLst>
          </p:cNvPr>
          <p:cNvGraphicFramePr/>
          <p:nvPr>
            <p:extLst>
              <p:ext uri="{D42A27DB-BD31-4B8C-83A1-F6EECF244321}">
                <p14:modId xmlns:p14="http://schemas.microsoft.com/office/powerpoint/2010/main" val="3010654683"/>
              </p:ext>
            </p:extLst>
          </p:nvPr>
        </p:nvGraphicFramePr>
        <p:xfrm>
          <a:off x="685801" y="1270224"/>
          <a:ext cx="3886199"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23FC7AF-A82A-DB84-F4BC-AA8CA2C36FA2}"/>
              </a:ext>
            </a:extLst>
          </p:cNvPr>
          <p:cNvGraphicFramePr/>
          <p:nvPr>
            <p:extLst>
              <p:ext uri="{D42A27DB-BD31-4B8C-83A1-F6EECF244321}">
                <p14:modId xmlns:p14="http://schemas.microsoft.com/office/powerpoint/2010/main" val="4130214991"/>
              </p:ext>
            </p:extLst>
          </p:nvPr>
        </p:nvGraphicFramePr>
        <p:xfrm>
          <a:off x="4792337" y="1350962"/>
          <a:ext cx="3665862" cy="3119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892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Title 4"/>
          <p:cNvSpPr>
            <a:spLocks noGrp="1"/>
          </p:cNvSpPr>
          <p:nvPr>
            <p:ph type="ctrTitle"/>
          </p:nvPr>
        </p:nvSpPr>
        <p:spPr>
          <a:xfrm>
            <a:off x="511989" y="1194010"/>
            <a:ext cx="3886200" cy="695601"/>
          </a:xfrm>
        </p:spPr>
        <p:txBody>
          <a:bodyPr/>
          <a:lstStyle/>
          <a:p>
            <a:r>
              <a:rPr lang="en-US" dirty="0"/>
              <a:t>Thank you!</a:t>
            </a:r>
          </a:p>
        </p:txBody>
      </p:sp>
      <p:sp>
        <p:nvSpPr>
          <p:cNvPr id="6" name="Subtitle 5"/>
          <p:cNvSpPr>
            <a:spLocks noGrp="1"/>
          </p:cNvSpPr>
          <p:nvPr>
            <p:ph type="subTitle" idx="1"/>
          </p:nvPr>
        </p:nvSpPr>
        <p:spPr>
          <a:xfrm>
            <a:off x="587559" y="3821006"/>
            <a:ext cx="3429000" cy="1209781"/>
          </a:xfrm>
        </p:spPr>
        <p:txBody>
          <a:bodyPr/>
          <a:lstStyle/>
          <a:p>
            <a:r>
              <a:rPr lang="en-US" dirty="0">
                <a:solidFill>
                  <a:schemeClr val="bg1"/>
                </a:solidFill>
              </a:rPr>
              <a:t>Contact Information</a:t>
            </a:r>
          </a:p>
          <a:p>
            <a:r>
              <a:rPr lang="en-US" dirty="0">
                <a:solidFill>
                  <a:schemeClr val="bg1"/>
                </a:solidFill>
              </a:rPr>
              <a:t>Alastair Rodd arodd@rti.org</a:t>
            </a:r>
          </a:p>
        </p:txBody>
      </p:sp>
      <p:pic>
        <p:nvPicPr>
          <p:cNvPr id="7" name="Google Shape;249;p1"/>
          <p:cNvPicPr preferRelativeResize="0"/>
          <p:nvPr/>
        </p:nvPicPr>
        <p:blipFill>
          <a:blip r:embed="rId3">
            <a:alphaModFix/>
          </a:blip>
          <a:stretch>
            <a:fillRect/>
          </a:stretch>
        </p:blipFill>
        <p:spPr>
          <a:xfrm>
            <a:off x="2286000" y="406688"/>
            <a:ext cx="961775" cy="680775"/>
          </a:xfrm>
          <a:prstGeom prst="rect">
            <a:avLst/>
          </a:prstGeom>
          <a:noFill/>
          <a:ln>
            <a:noFill/>
          </a:ln>
        </p:spPr>
      </p:pic>
      <p:pic>
        <p:nvPicPr>
          <p:cNvPr id="8" name="Google Shape;250;p1"/>
          <p:cNvPicPr preferRelativeResize="0"/>
          <p:nvPr/>
        </p:nvPicPr>
        <p:blipFill>
          <a:blip r:embed="rId4">
            <a:alphaModFix/>
          </a:blip>
          <a:stretch>
            <a:fillRect/>
          </a:stretch>
        </p:blipFill>
        <p:spPr>
          <a:xfrm>
            <a:off x="3501150" y="406700"/>
            <a:ext cx="961774" cy="680772"/>
          </a:xfrm>
          <a:prstGeom prst="rect">
            <a:avLst/>
          </a:prstGeom>
          <a:noFill/>
          <a:ln>
            <a:noFill/>
          </a:ln>
        </p:spPr>
      </p:pic>
      <p:pic>
        <p:nvPicPr>
          <p:cNvPr id="9" name="Google Shape;248;p1"/>
          <p:cNvPicPr preferRelativeResize="0"/>
          <p:nvPr/>
        </p:nvPicPr>
        <p:blipFill>
          <a:blip r:embed="rId5">
            <a:alphaModFix/>
          </a:blip>
          <a:stretch>
            <a:fillRect/>
          </a:stretch>
        </p:blipFill>
        <p:spPr>
          <a:xfrm>
            <a:off x="7799350" y="203575"/>
            <a:ext cx="808274" cy="1141895"/>
          </a:xfrm>
          <a:prstGeom prst="rect">
            <a:avLst/>
          </a:prstGeom>
          <a:noFill/>
          <a:ln>
            <a:noFill/>
          </a:ln>
        </p:spPr>
      </p:pic>
    </p:spTree>
    <p:extLst>
      <p:ext uri="{BB962C8B-B14F-4D97-AF65-F5344CB8AC3E}">
        <p14:creationId xmlns:p14="http://schemas.microsoft.com/office/powerpoint/2010/main" val="27310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pic>
        <p:nvPicPr>
          <p:cNvPr id="2" name="Picture Placeholder 1"/>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4887" t="18573" r="-4887" b="42289"/>
          <a:stretch/>
        </p:blipFill>
        <p:spPr>
          <a:xfrm>
            <a:off x="152400" y="2727325"/>
            <a:ext cx="8839200" cy="2305050"/>
          </a:xfrm>
          <a:prstGeom prst="rect">
            <a:avLst/>
          </a:prstGeom>
        </p:spPr>
      </p:pic>
      <p:sp>
        <p:nvSpPr>
          <p:cNvPr id="268" name="Google Shape;268;g852c9c82d6_0_5"/>
          <p:cNvSpPr txBox="1">
            <a:spLocks noGrp="1"/>
          </p:cNvSpPr>
          <p:nvPr>
            <p:ph type="body" idx="1"/>
          </p:nvPr>
        </p:nvSpPr>
        <p:spPr>
          <a:xfrm>
            <a:off x="685800" y="1296974"/>
            <a:ext cx="7772400" cy="1654800"/>
          </a:xfrm>
          <a:prstGeom prst="rect">
            <a:avLst/>
          </a:prstGeom>
        </p:spPr>
        <p:txBody>
          <a:bodyPr spcFirstLastPara="1" wrap="square" lIns="91425" tIns="45700" rIns="91425" bIns="45700" anchor="t" anchorCtr="0">
            <a:noAutofit/>
          </a:bodyPr>
          <a:lstStyle/>
          <a:p>
            <a:pPr lvl="0"/>
            <a:r>
              <a:rPr lang="en-US" dirty="0"/>
              <a:t>Predictive of how students will perform in upper primary and secondary school</a:t>
            </a:r>
          </a:p>
          <a:p>
            <a:pPr lvl="0"/>
            <a:r>
              <a:rPr lang="en-US" dirty="0"/>
              <a:t>Foundational skills for adult readiness for economic participation and </a:t>
            </a:r>
          </a:p>
          <a:p>
            <a:pPr lvl="0"/>
            <a:r>
              <a:rPr lang="en-US" dirty="0"/>
              <a:t>Can increase national growth rates by up to 2%</a:t>
            </a:r>
          </a:p>
          <a:p>
            <a:r>
              <a:rPr lang="en-US"/>
              <a:t>→ </a:t>
            </a:r>
            <a:r>
              <a:rPr lang="en-US" b="1" i="1"/>
              <a:t>Early Grades need to be prioritized in MOE planning / budget allocations.</a:t>
            </a:r>
            <a:endParaRPr lang="en-US"/>
          </a:p>
          <a:p>
            <a:pPr marL="457200" marR="0" lvl="0" indent="0" algn="l" rtl="0">
              <a:lnSpc>
                <a:spcPct val="115000"/>
              </a:lnSpc>
              <a:spcBef>
                <a:spcPts val="0"/>
              </a:spcBef>
              <a:spcAft>
                <a:spcPts val="0"/>
              </a:spcAft>
              <a:buNone/>
            </a:pPr>
            <a:endParaRPr dirty="0">
              <a:solidFill>
                <a:schemeClr val="accent3"/>
              </a:solidFill>
            </a:endParaRPr>
          </a:p>
        </p:txBody>
      </p:sp>
      <p:sp>
        <p:nvSpPr>
          <p:cNvPr id="269" name="Google Shape;269;g852c9c82d6_0_5"/>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70" name="Google Shape;270;g852c9c82d6_0_5"/>
          <p:cNvSpPr txBox="1">
            <a:spLocks noGrp="1"/>
          </p:cNvSpPr>
          <p:nvPr>
            <p:ph type="body" idx="3"/>
          </p:nvPr>
        </p:nvSpPr>
        <p:spPr>
          <a:xfrm rot="-5400000">
            <a:off x="7862385" y="3536946"/>
            <a:ext cx="2073900" cy="184800"/>
          </a:xfrm>
          <a:prstGeom prst="rect">
            <a:avLst/>
          </a:prstGeom>
        </p:spPr>
        <p:txBody>
          <a:bodyPr spcFirstLastPara="1" wrap="square" lIns="91425" tIns="45700" rIns="91425" bIns="45700" anchor="t" anchorCtr="0">
            <a:noAutofit/>
          </a:bodyPr>
          <a:lstStyle/>
          <a:p>
            <a:pPr marL="0" lvl="0" indent="0" algn="r" rtl="0">
              <a:spcBef>
                <a:spcPts val="0"/>
              </a:spcBef>
              <a:spcAft>
                <a:spcPts val="800"/>
              </a:spcAft>
              <a:buNone/>
            </a:pPr>
            <a:endParaRPr/>
          </a:p>
        </p:txBody>
      </p:sp>
      <p:sp>
        <p:nvSpPr>
          <p:cNvPr id="271" name="Google Shape;271;g852c9c82d6_0_5"/>
          <p:cNvSpPr txBox="1">
            <a:spLocks noGrp="1"/>
          </p:cNvSpPr>
          <p:nvPr>
            <p:ph type="title"/>
          </p:nvPr>
        </p:nvSpPr>
        <p:spPr>
          <a:xfrm>
            <a:off x="686104" y="679217"/>
            <a:ext cx="7772400" cy="465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Why does early grade literacy and numeracy matter? </a:t>
            </a:r>
            <a:endParaRPr/>
          </a:p>
        </p:txBody>
      </p:sp>
    </p:spTree>
    <p:extLst>
      <p:ext uri="{BB962C8B-B14F-4D97-AF65-F5344CB8AC3E}">
        <p14:creationId xmlns:p14="http://schemas.microsoft.com/office/powerpoint/2010/main" val="156029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277" name="Google Shape;277;p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a:t>3/16/2017</a:t>
            </a:r>
            <a:endParaRPr/>
          </a:p>
        </p:txBody>
      </p:sp>
      <p:sp>
        <p:nvSpPr>
          <p:cNvPr id="278" name="Google Shape;278;p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14</a:t>
            </a:fld>
            <a:endParaRPr/>
          </a:p>
        </p:txBody>
      </p:sp>
      <p:sp>
        <p:nvSpPr>
          <p:cNvPr id="279" name="Google Shape;279;p5"/>
          <p:cNvSpPr txBox="1">
            <a:spLocks noGrp="1"/>
          </p:cNvSpPr>
          <p:nvPr>
            <p:ph type="body" idx="1"/>
          </p:nvPr>
        </p:nvSpPr>
        <p:spPr>
          <a:xfrm>
            <a:off x="457200" y="1394499"/>
            <a:ext cx="3657600" cy="2987700"/>
          </a:xfrm>
          <a:prstGeom prst="rect">
            <a:avLst/>
          </a:prstGeom>
          <a:noFill/>
          <a:ln>
            <a:noFill/>
          </a:ln>
        </p:spPr>
        <p:txBody>
          <a:bodyPr spcFirstLastPara="1" wrap="square" lIns="91425" tIns="45700" rIns="91425" bIns="45700" anchor="t" anchorCtr="0">
            <a:normAutofit/>
          </a:bodyPr>
          <a:lstStyle/>
          <a:p>
            <a:pPr marL="230187" lvl="0" indent="0" algn="l" rtl="0">
              <a:spcBef>
                <a:spcPts val="0"/>
              </a:spcBef>
              <a:spcAft>
                <a:spcPts val="0"/>
              </a:spcAft>
              <a:buNone/>
            </a:pPr>
            <a:endParaRPr dirty="0"/>
          </a:p>
        </p:txBody>
      </p:sp>
      <p:sp>
        <p:nvSpPr>
          <p:cNvPr id="280" name="Google Shape;280;p5"/>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FFFFFF"/>
              </a:buClr>
              <a:buSzPts val="600"/>
              <a:buNone/>
            </a:pPr>
            <a:endParaRPr/>
          </a:p>
        </p:txBody>
      </p:sp>
      <p:sp>
        <p:nvSpPr>
          <p:cNvPr id="281" name="Google Shape;281;p5"/>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rgbClr val="651D32"/>
              </a:buClr>
              <a:buSzPts val="2400"/>
              <a:buFont typeface="Gill Sans"/>
              <a:buNone/>
            </a:pPr>
            <a:r>
              <a:rPr lang="en-US">
                <a:solidFill>
                  <a:srgbClr val="651D32"/>
                </a:solidFill>
              </a:rPr>
              <a:t>2019 EGRA/EGMA  </a:t>
            </a:r>
            <a:br>
              <a:rPr lang="en-US">
                <a:solidFill>
                  <a:srgbClr val="651D32"/>
                </a:solidFill>
              </a:rPr>
            </a:br>
            <a:endParaRPr/>
          </a:p>
        </p:txBody>
      </p:sp>
      <p:pic>
        <p:nvPicPr>
          <p:cNvPr id="9" name="Picture Placeholder 8"/>
          <p:cNvPicPr>
            <a:picLocks noGrp="1" noChangeAspect="1"/>
          </p:cNvPicPr>
          <p:nvPr>
            <p:ph type="pic" idx="2"/>
          </p:nvPr>
        </p:nvPicPr>
        <p:blipFill>
          <a:blip r:embed="rId3">
            <a:extLst>
              <a:ext uri="{28A0092B-C50C-407E-A947-70E740481C1C}">
                <a14:useLocalDpi xmlns:a14="http://schemas.microsoft.com/office/drawing/2010/main" val="0"/>
              </a:ext>
            </a:extLst>
          </a:blip>
          <a:srcRect l="4688" r="4688"/>
          <a:stretch>
            <a:fillRect/>
          </a:stretch>
        </p:blipFill>
        <p:spPr>
          <a:prstGeom prst="rect">
            <a:avLst/>
          </a:prstGeom>
        </p:spPr>
      </p:pic>
      <p:graphicFrame>
        <p:nvGraphicFramePr>
          <p:cNvPr id="8" name="Chart 7"/>
          <p:cNvGraphicFramePr/>
          <p:nvPr/>
        </p:nvGraphicFramePr>
        <p:xfrm>
          <a:off x="403200" y="1274400"/>
          <a:ext cx="4010400" cy="3222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426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7" name="Title 6"/>
          <p:cNvSpPr>
            <a:spLocks noGrp="1"/>
          </p:cNvSpPr>
          <p:nvPr>
            <p:ph type="title"/>
          </p:nvPr>
        </p:nvSpPr>
        <p:spPr/>
        <p:txBody>
          <a:bodyPr/>
          <a:lstStyle/>
          <a:p>
            <a:r>
              <a:rPr lang="en-US" dirty="0"/>
              <a:t>EGRA by Gender / Silent Reading Scores</a:t>
            </a:r>
          </a:p>
        </p:txBody>
      </p:sp>
      <p:graphicFrame>
        <p:nvGraphicFramePr>
          <p:cNvPr id="10" name="Chart 9">
            <a:extLst>
              <a:ext uri="{FF2B5EF4-FFF2-40B4-BE49-F238E27FC236}">
                <a16:creationId xmlns:a16="http://schemas.microsoft.com/office/drawing/2014/main" id="{C3E4A57D-860C-E04E-AC52-6EACF2DA9F8D}"/>
              </a:ext>
            </a:extLst>
          </p:cNvPr>
          <p:cNvGraphicFramePr/>
          <p:nvPr/>
        </p:nvGraphicFramePr>
        <p:xfrm>
          <a:off x="950400" y="1706400"/>
          <a:ext cx="3492000" cy="271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797900" y="1296986"/>
          <a:ext cx="3539700" cy="3015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43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Title 4"/>
          <p:cNvSpPr>
            <a:spLocks noGrp="1"/>
          </p:cNvSpPr>
          <p:nvPr>
            <p:ph type="title"/>
          </p:nvPr>
        </p:nvSpPr>
        <p:spPr/>
        <p:txBody>
          <a:bodyPr/>
          <a:lstStyle/>
          <a:p>
            <a:r>
              <a:rPr lang="en-US" dirty="0"/>
              <a:t>Early Grades Mathematics Assessment</a:t>
            </a:r>
          </a:p>
        </p:txBody>
      </p:sp>
      <p:graphicFrame>
        <p:nvGraphicFramePr>
          <p:cNvPr id="6" name="Chart 5"/>
          <p:cNvGraphicFramePr/>
          <p:nvPr/>
        </p:nvGraphicFramePr>
        <p:xfrm>
          <a:off x="741600" y="1220786"/>
          <a:ext cx="7185600" cy="3623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420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86"/>
        <p:cNvGrpSpPr/>
        <p:nvPr/>
      </p:nvGrpSpPr>
      <p:grpSpPr>
        <a:xfrm>
          <a:off x="0" y="0"/>
          <a:ext cx="0" cy="0"/>
          <a:chOff x="0" y="0"/>
          <a:chExt cx="0" cy="0"/>
        </a:xfrm>
      </p:grpSpPr>
      <p:sp>
        <p:nvSpPr>
          <p:cNvPr id="288" name="Google Shape;288;g852c9c82d6_0_4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291" name="Google Shape;291;g852c9c82d6_0_46"/>
          <p:cNvSpPr txBox="1">
            <a:spLocks noGrp="1"/>
          </p:cNvSpPr>
          <p:nvPr>
            <p:ph type="title"/>
          </p:nvPr>
        </p:nvSpPr>
        <p:spPr>
          <a:xfrm>
            <a:off x="685800" y="250922"/>
            <a:ext cx="7772400" cy="461665"/>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Theory of Change</a:t>
            </a:r>
            <a:endParaRPr dirty="0"/>
          </a:p>
        </p:txBody>
      </p:sp>
      <p:sp>
        <p:nvSpPr>
          <p:cNvPr id="4" name="Text Placeholder 3"/>
          <p:cNvSpPr>
            <a:spLocks noGrp="1"/>
          </p:cNvSpPr>
          <p:nvPr>
            <p:ph type="body" idx="1"/>
          </p:nvPr>
        </p:nvSpPr>
        <p:spPr>
          <a:xfrm>
            <a:off x="685800" y="806400"/>
            <a:ext cx="7772400" cy="4038239"/>
          </a:xfrm>
        </p:spPr>
        <p:txBody>
          <a:bodyPr>
            <a:noAutofit/>
          </a:bodyPr>
          <a:lstStyle/>
          <a:p>
            <a:pPr lvl="0"/>
            <a:r>
              <a:rPr lang="en-US" sz="1800" i="1" dirty="0"/>
              <a:t>If  </a:t>
            </a:r>
            <a:r>
              <a:rPr lang="en-US" sz="1800" dirty="0"/>
              <a:t>RAMP integrates best practices in all Teaching / Learning Material </a:t>
            </a:r>
          </a:p>
          <a:p>
            <a:pPr lvl="0"/>
            <a:r>
              <a:rPr lang="en-US" sz="1800" i="1" dirty="0"/>
              <a:t>If  </a:t>
            </a:r>
            <a:r>
              <a:rPr lang="en-US" sz="1800" dirty="0"/>
              <a:t>the initiative focuses efforts on the weakest schools and children;</a:t>
            </a:r>
            <a:r>
              <a:rPr lang="en-US" sz="1800" i="1" dirty="0"/>
              <a:t>  </a:t>
            </a:r>
            <a:endParaRPr lang="en-US" sz="1800" dirty="0"/>
          </a:p>
          <a:p>
            <a:pPr lvl="0"/>
            <a:r>
              <a:rPr lang="en-US" sz="1800" i="1" dirty="0"/>
              <a:t>If  </a:t>
            </a:r>
            <a:r>
              <a:rPr lang="en-US" sz="1800" dirty="0"/>
              <a:t>RAMP improves continuously the capacity of Education Administrators and Teachers to monitor and improve students’ performance;</a:t>
            </a:r>
          </a:p>
          <a:p>
            <a:pPr lvl="0"/>
            <a:r>
              <a:rPr lang="en-US" sz="1800" i="1" dirty="0"/>
              <a:t>If  </a:t>
            </a:r>
            <a:r>
              <a:rPr lang="en-US" sz="1800" dirty="0"/>
              <a:t>accountability measures are developed and implemented</a:t>
            </a:r>
          </a:p>
          <a:p>
            <a:pPr lvl="0"/>
            <a:r>
              <a:rPr lang="en-US" sz="1800" i="1" dirty="0"/>
              <a:t>If  </a:t>
            </a:r>
            <a:r>
              <a:rPr lang="en-US" sz="1800" dirty="0"/>
              <a:t>dialogue is improved between schools and parents on student’s performance;</a:t>
            </a:r>
            <a:r>
              <a:rPr lang="en-US" sz="1800" i="1" dirty="0"/>
              <a:t> </a:t>
            </a:r>
            <a:endParaRPr lang="en-US" sz="1800" dirty="0"/>
          </a:p>
          <a:p>
            <a:pPr lvl="0"/>
            <a:r>
              <a:rPr lang="en-US" sz="1800" i="1" dirty="0"/>
              <a:t>If  </a:t>
            </a:r>
            <a:r>
              <a:rPr lang="en-US" sz="1800" dirty="0"/>
              <a:t>reflective practices at all levels are used and institutionalized</a:t>
            </a:r>
          </a:p>
          <a:p>
            <a:pPr lvl="0"/>
            <a:endParaRPr lang="en-US" sz="1800" dirty="0"/>
          </a:p>
          <a:p>
            <a:pPr>
              <a:buFont typeface="Wingdings" panose="05000000000000000000" pitchFamily="2" charset="2"/>
              <a:buChar char="Ø"/>
            </a:pPr>
            <a:r>
              <a:rPr lang="en-US" sz="1800" i="1" dirty="0"/>
              <a:t>Then </a:t>
            </a:r>
            <a:r>
              <a:rPr lang="en-US" sz="1800" dirty="0"/>
              <a:t> the early grade initiative will be implemented more systematically</a:t>
            </a:r>
            <a:br>
              <a:rPr lang="en-US" sz="1800" dirty="0"/>
            </a:br>
            <a:endParaRPr lang="en-US" sz="1800" dirty="0"/>
          </a:p>
          <a:p>
            <a:pPr>
              <a:buFont typeface="Wingdings" panose="05000000000000000000" pitchFamily="2" charset="2"/>
              <a:buChar char="Ø"/>
            </a:pPr>
            <a:r>
              <a:rPr lang="en-US" sz="1800" dirty="0"/>
              <a:t>And eventually, a substantially higher proportion of grade 2 and grade 3 public school children will be able to perform at grade-level</a:t>
            </a:r>
          </a:p>
        </p:txBody>
      </p:sp>
    </p:spTree>
    <p:extLst>
      <p:ext uri="{BB962C8B-B14F-4D97-AF65-F5344CB8AC3E}">
        <p14:creationId xmlns:p14="http://schemas.microsoft.com/office/powerpoint/2010/main" val="29390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96"/>
        <p:cNvGrpSpPr/>
        <p:nvPr/>
      </p:nvGrpSpPr>
      <p:grpSpPr>
        <a:xfrm>
          <a:off x="0" y="0"/>
          <a:ext cx="0" cy="0"/>
          <a:chOff x="0" y="0"/>
          <a:chExt cx="0" cy="0"/>
        </a:xfrm>
      </p:grpSpPr>
      <p:sp>
        <p:nvSpPr>
          <p:cNvPr id="297" name="Google Shape;297;g852c9c82d6_0_56"/>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98" name="Google Shape;298;g852c9c82d6_0_56"/>
          <p:cNvSpPr txBox="1">
            <a:spLocks noGrp="1"/>
          </p:cNvSpPr>
          <p:nvPr>
            <p:ph type="title"/>
          </p:nvPr>
        </p:nvSpPr>
        <p:spPr>
          <a:xfrm>
            <a:off x="686104" y="682922"/>
            <a:ext cx="7772400" cy="461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Strategic Alignment</a:t>
            </a:r>
            <a:endParaRPr/>
          </a:p>
        </p:txBody>
      </p:sp>
      <p:sp>
        <p:nvSpPr>
          <p:cNvPr id="299" name="Google Shape;299;g852c9c82d6_0_56"/>
          <p:cNvSpPr txBox="1">
            <a:spLocks noGrp="1"/>
          </p:cNvSpPr>
          <p:nvPr>
            <p:ph type="body" idx="1"/>
          </p:nvPr>
        </p:nvSpPr>
        <p:spPr>
          <a:xfrm>
            <a:off x="685800" y="1296987"/>
            <a:ext cx="7772400" cy="32004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2000" dirty="0"/>
              <a:t>Education Strategic Plan 2018-2022</a:t>
            </a:r>
            <a:endParaRPr sz="2000" dirty="0"/>
          </a:p>
          <a:p>
            <a:pPr marL="457200" lvl="0" indent="-342900" algn="l" rtl="0">
              <a:spcBef>
                <a:spcPts val="0"/>
              </a:spcBef>
              <a:spcAft>
                <a:spcPts val="0"/>
              </a:spcAft>
              <a:buSzPts val="1800"/>
              <a:buChar char="•"/>
            </a:pPr>
            <a:r>
              <a:rPr lang="en-US" sz="2000" dirty="0"/>
              <a:t>National Strategy for Human Resource Development</a:t>
            </a:r>
            <a:endParaRPr sz="2000" dirty="0"/>
          </a:p>
          <a:p>
            <a:pPr marL="457200" lvl="0" indent="-342900" algn="l" rtl="0">
              <a:spcBef>
                <a:spcPts val="0"/>
              </a:spcBef>
              <a:spcAft>
                <a:spcPts val="0"/>
              </a:spcAft>
              <a:buSzPts val="1800"/>
              <a:buChar char="•"/>
            </a:pPr>
            <a:r>
              <a:rPr lang="en-US" sz="2000" dirty="0"/>
              <a:t>USAID Education Strategy</a:t>
            </a:r>
            <a:endParaRPr sz="2000" dirty="0"/>
          </a:p>
          <a:p>
            <a:pPr marL="457200" lvl="0" indent="-342900" algn="l" rtl="0">
              <a:spcBef>
                <a:spcPts val="0"/>
              </a:spcBef>
              <a:spcAft>
                <a:spcPts val="0"/>
              </a:spcAft>
              <a:buSzPts val="1800"/>
              <a:buChar char="•"/>
            </a:pPr>
            <a:r>
              <a:rPr lang="en-US" sz="2000" dirty="0"/>
              <a:t>UN Sustainable Development Goals </a:t>
            </a:r>
            <a:endParaRPr sz="2000" dirty="0"/>
          </a:p>
        </p:txBody>
      </p:sp>
    </p:spTree>
    <p:extLst>
      <p:ext uri="{BB962C8B-B14F-4D97-AF65-F5344CB8AC3E}">
        <p14:creationId xmlns:p14="http://schemas.microsoft.com/office/powerpoint/2010/main" val="360907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g852c9c82d6_0_32"/>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306" name="Google Shape;306;g852c9c82d6_0_32"/>
          <p:cNvSpPr txBox="1">
            <a:spLocks noGrp="1"/>
          </p:cNvSpPr>
          <p:nvPr>
            <p:ph type="title"/>
          </p:nvPr>
        </p:nvSpPr>
        <p:spPr>
          <a:xfrm>
            <a:off x="484504" y="330122"/>
            <a:ext cx="7772400" cy="461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Data for Evidence-based Decision Making </a:t>
            </a:r>
            <a:endParaRPr/>
          </a:p>
        </p:txBody>
      </p:sp>
      <p:graphicFrame>
        <p:nvGraphicFramePr>
          <p:cNvPr id="2" name="Table 1"/>
          <p:cNvGraphicFramePr>
            <a:graphicFrameLocks noGrp="1"/>
          </p:cNvGraphicFramePr>
          <p:nvPr>
            <p:extLst>
              <p:ext uri="{D42A27DB-BD31-4B8C-83A1-F6EECF244321}">
                <p14:modId xmlns:p14="http://schemas.microsoft.com/office/powerpoint/2010/main" val="3406105504"/>
              </p:ext>
            </p:extLst>
          </p:nvPr>
        </p:nvGraphicFramePr>
        <p:xfrm>
          <a:off x="484504" y="791822"/>
          <a:ext cx="7867495" cy="3913080"/>
        </p:xfrm>
        <a:graphic>
          <a:graphicData uri="http://schemas.openxmlformats.org/drawingml/2006/table">
            <a:tbl>
              <a:tblPr bandRow="1">
                <a:tableStyleId>{EA97918F-853C-443E-B4CF-7BCD30BB8F4D}</a:tableStyleId>
              </a:tblPr>
              <a:tblGrid>
                <a:gridCol w="1131741">
                  <a:extLst>
                    <a:ext uri="{9D8B030D-6E8A-4147-A177-3AD203B41FA5}">
                      <a16:colId xmlns:a16="http://schemas.microsoft.com/office/drawing/2014/main" val="20000"/>
                    </a:ext>
                  </a:extLst>
                </a:gridCol>
                <a:gridCol w="1968977">
                  <a:extLst>
                    <a:ext uri="{9D8B030D-6E8A-4147-A177-3AD203B41FA5}">
                      <a16:colId xmlns:a16="http://schemas.microsoft.com/office/drawing/2014/main" val="20001"/>
                    </a:ext>
                  </a:extLst>
                </a:gridCol>
                <a:gridCol w="1438868">
                  <a:extLst>
                    <a:ext uri="{9D8B030D-6E8A-4147-A177-3AD203B41FA5}">
                      <a16:colId xmlns:a16="http://schemas.microsoft.com/office/drawing/2014/main" val="20002"/>
                    </a:ext>
                  </a:extLst>
                </a:gridCol>
                <a:gridCol w="1893247">
                  <a:extLst>
                    <a:ext uri="{9D8B030D-6E8A-4147-A177-3AD203B41FA5}">
                      <a16:colId xmlns:a16="http://schemas.microsoft.com/office/drawing/2014/main" val="20003"/>
                    </a:ext>
                  </a:extLst>
                </a:gridCol>
                <a:gridCol w="1434662">
                  <a:extLst>
                    <a:ext uri="{9D8B030D-6E8A-4147-A177-3AD203B41FA5}">
                      <a16:colId xmlns:a16="http://schemas.microsoft.com/office/drawing/2014/main" val="20004"/>
                    </a:ext>
                  </a:extLst>
                </a:gridCol>
              </a:tblGrid>
              <a:tr h="298276">
                <a:tc>
                  <a:txBody>
                    <a:bodyPr/>
                    <a:lstStyle/>
                    <a:p>
                      <a:pPr marL="0" marR="0">
                        <a:lnSpc>
                          <a:spcPct val="107000"/>
                        </a:lnSpc>
                        <a:spcBef>
                          <a:spcPts val="0"/>
                        </a:spcBef>
                        <a:spcAft>
                          <a:spcPts val="0"/>
                        </a:spcAft>
                      </a:pPr>
                      <a:r>
                        <a:rPr lang="en-US" sz="800" b="1" i="1" baseline="0" dirty="0">
                          <a:effectLst/>
                        </a:rPr>
                        <a:t>Level</a:t>
                      </a:r>
                      <a:endParaRPr lang="en-US" sz="800" b="1" i="1" baseline="0" dirty="0">
                        <a:effectLst/>
                        <a:latin typeface="Calibri" panose="020F0502020204030204" pitchFamily="34" charset="0"/>
                        <a:ea typeface="Calibri" panose="020F0502020204030204" pitchFamily="34" charset="0"/>
                      </a:endParaRPr>
                    </a:p>
                  </a:txBody>
                  <a:tcPr marL="47058" marR="47058" marT="0" marB="0">
                    <a:solidFill>
                      <a:schemeClr val="bg1">
                        <a:lumMod val="85000"/>
                      </a:schemeClr>
                    </a:solidFill>
                  </a:tcPr>
                </a:tc>
                <a:tc>
                  <a:txBody>
                    <a:bodyPr/>
                    <a:lstStyle/>
                    <a:p>
                      <a:pPr marL="0" marR="0">
                        <a:lnSpc>
                          <a:spcPct val="107000"/>
                        </a:lnSpc>
                        <a:spcBef>
                          <a:spcPts val="0"/>
                        </a:spcBef>
                        <a:spcAft>
                          <a:spcPts val="0"/>
                        </a:spcAft>
                      </a:pPr>
                      <a:r>
                        <a:rPr lang="en-US" sz="800" b="1" i="1" baseline="0" dirty="0">
                          <a:effectLst/>
                        </a:rPr>
                        <a:t>Assessment / Evaluation</a:t>
                      </a:r>
                      <a:endParaRPr lang="en-US" sz="800" b="1" i="1" baseline="0" dirty="0">
                        <a:effectLst/>
                        <a:latin typeface="Calibri" panose="020F0502020204030204" pitchFamily="34" charset="0"/>
                        <a:ea typeface="Calibri" panose="020F0502020204030204" pitchFamily="34" charset="0"/>
                      </a:endParaRPr>
                    </a:p>
                  </a:txBody>
                  <a:tcPr marL="47058" marR="47058" marT="0" marB="0">
                    <a:solidFill>
                      <a:schemeClr val="bg1">
                        <a:lumMod val="85000"/>
                      </a:schemeClr>
                    </a:solidFill>
                  </a:tcPr>
                </a:tc>
                <a:tc>
                  <a:txBody>
                    <a:bodyPr/>
                    <a:lstStyle/>
                    <a:p>
                      <a:pPr marL="0" marR="0">
                        <a:lnSpc>
                          <a:spcPct val="107000"/>
                        </a:lnSpc>
                        <a:spcBef>
                          <a:spcPts val="0"/>
                        </a:spcBef>
                        <a:spcAft>
                          <a:spcPts val="0"/>
                        </a:spcAft>
                      </a:pPr>
                      <a:r>
                        <a:rPr lang="en-US" sz="800" b="1" i="1" baseline="0" dirty="0">
                          <a:effectLst/>
                        </a:rPr>
                        <a:t>Outputs</a:t>
                      </a:r>
                      <a:endParaRPr lang="en-US" sz="800" b="1" i="1" baseline="0" dirty="0">
                        <a:effectLst/>
                        <a:latin typeface="Calibri" panose="020F0502020204030204" pitchFamily="34" charset="0"/>
                        <a:ea typeface="Calibri" panose="020F0502020204030204" pitchFamily="34" charset="0"/>
                      </a:endParaRPr>
                    </a:p>
                  </a:txBody>
                  <a:tcPr marL="47058" marR="47058" marT="0" marB="0">
                    <a:solidFill>
                      <a:schemeClr val="bg1">
                        <a:lumMod val="85000"/>
                      </a:schemeClr>
                    </a:solidFill>
                  </a:tcPr>
                </a:tc>
                <a:tc>
                  <a:txBody>
                    <a:bodyPr/>
                    <a:lstStyle/>
                    <a:p>
                      <a:pPr marL="0" marR="0">
                        <a:lnSpc>
                          <a:spcPct val="107000"/>
                        </a:lnSpc>
                        <a:spcBef>
                          <a:spcPts val="0"/>
                        </a:spcBef>
                        <a:spcAft>
                          <a:spcPts val="0"/>
                        </a:spcAft>
                      </a:pPr>
                      <a:r>
                        <a:rPr lang="en-US" sz="800" b="1" i="1" baseline="0" dirty="0">
                          <a:effectLst/>
                        </a:rPr>
                        <a:t>Usage</a:t>
                      </a:r>
                      <a:endParaRPr lang="en-US" sz="800" b="1" i="1" baseline="0" dirty="0">
                        <a:effectLst/>
                        <a:latin typeface="Calibri" panose="020F0502020204030204" pitchFamily="34" charset="0"/>
                        <a:ea typeface="Calibri" panose="020F0502020204030204" pitchFamily="34" charset="0"/>
                      </a:endParaRPr>
                    </a:p>
                  </a:txBody>
                  <a:tcPr marL="47058" marR="47058" marT="0" marB="0">
                    <a:solidFill>
                      <a:schemeClr val="bg1">
                        <a:lumMod val="85000"/>
                      </a:schemeClr>
                    </a:solidFill>
                  </a:tcPr>
                </a:tc>
                <a:tc>
                  <a:txBody>
                    <a:bodyPr/>
                    <a:lstStyle/>
                    <a:p>
                      <a:pPr marL="0" marR="0">
                        <a:lnSpc>
                          <a:spcPct val="107000"/>
                        </a:lnSpc>
                        <a:spcBef>
                          <a:spcPts val="0"/>
                        </a:spcBef>
                        <a:spcAft>
                          <a:spcPts val="0"/>
                        </a:spcAft>
                      </a:pPr>
                      <a:r>
                        <a:rPr lang="en-US" sz="800" b="1" i="1" baseline="0" dirty="0">
                          <a:effectLst/>
                        </a:rPr>
                        <a:t>Stakeholders</a:t>
                      </a:r>
                      <a:endParaRPr lang="en-US" sz="800" b="1" i="1" baseline="0" dirty="0">
                        <a:effectLst/>
                        <a:latin typeface="Calibri" panose="020F0502020204030204" pitchFamily="34" charset="0"/>
                        <a:ea typeface="Calibri" panose="020F0502020204030204" pitchFamily="34" charset="0"/>
                      </a:endParaRPr>
                    </a:p>
                  </a:txBody>
                  <a:tcPr marL="47058" marR="47058" marT="0" marB="0">
                    <a:solidFill>
                      <a:schemeClr val="bg1">
                        <a:lumMod val="85000"/>
                      </a:schemeClr>
                    </a:solidFill>
                  </a:tcPr>
                </a:tc>
                <a:extLst>
                  <a:ext uri="{0D108BD9-81ED-4DB2-BD59-A6C34878D82A}">
                    <a16:rowId xmlns:a16="http://schemas.microsoft.com/office/drawing/2014/main" val="10000"/>
                  </a:ext>
                </a:extLst>
              </a:tr>
              <a:tr h="745693">
                <a:tc>
                  <a:txBody>
                    <a:bodyPr/>
                    <a:lstStyle/>
                    <a:p>
                      <a:pPr marL="0" marR="0">
                        <a:lnSpc>
                          <a:spcPct val="107000"/>
                        </a:lnSpc>
                        <a:spcBef>
                          <a:spcPts val="0"/>
                        </a:spcBef>
                        <a:spcAft>
                          <a:spcPts val="0"/>
                        </a:spcAft>
                      </a:pPr>
                      <a:r>
                        <a:rPr lang="en-US" sz="1050" dirty="0">
                          <a:effectLst/>
                        </a:rPr>
                        <a:t>Central</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Bi-annual National Survey EGRA / EGMA (sample)</a:t>
                      </a:r>
                    </a:p>
                    <a:p>
                      <a:pPr marL="0" marR="0">
                        <a:lnSpc>
                          <a:spcPct val="107000"/>
                        </a:lnSpc>
                        <a:spcBef>
                          <a:spcPts val="0"/>
                        </a:spcBef>
                        <a:spcAft>
                          <a:spcPts val="0"/>
                        </a:spcAft>
                      </a:pPr>
                      <a:r>
                        <a:rPr lang="en-US" sz="1050" dirty="0">
                          <a:effectLst/>
                        </a:rPr>
                        <a:t>Annual National Gr.3 Examination</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National Survey Report.</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Informs national strategies and CPD</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Examination &amp; Testing</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extLst>
                  <a:ext uri="{0D108BD9-81ED-4DB2-BD59-A6C34878D82A}">
                    <a16:rowId xmlns:a16="http://schemas.microsoft.com/office/drawing/2014/main" val="10001"/>
                  </a:ext>
                </a:extLst>
              </a:tr>
              <a:tr h="745693">
                <a:tc>
                  <a:txBody>
                    <a:bodyPr/>
                    <a:lstStyle/>
                    <a:p>
                      <a:pPr marL="0" marR="0">
                        <a:lnSpc>
                          <a:spcPct val="107000"/>
                        </a:lnSpc>
                        <a:spcBef>
                          <a:spcPts val="0"/>
                        </a:spcBef>
                        <a:spcAft>
                          <a:spcPts val="0"/>
                        </a:spcAft>
                      </a:pPr>
                      <a:r>
                        <a:rPr lang="en-US" sz="1050">
                          <a:effectLst/>
                        </a:rPr>
                        <a:t>Field Directorates</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LQAS survey (sample of students in each school).</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Production of FD performance reports.</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Informs FD Improvement Plan</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ETC</a:t>
                      </a:r>
                    </a:p>
                    <a:p>
                      <a:pPr marL="0" marR="0">
                        <a:lnSpc>
                          <a:spcPct val="107000"/>
                        </a:lnSpc>
                        <a:spcBef>
                          <a:spcPts val="0"/>
                        </a:spcBef>
                        <a:spcAft>
                          <a:spcPts val="0"/>
                        </a:spcAft>
                      </a:pPr>
                      <a:r>
                        <a:rPr lang="en-US" sz="1050" dirty="0">
                          <a:effectLst/>
                        </a:rPr>
                        <a:t>Examination &amp; Testing</a:t>
                      </a:r>
                    </a:p>
                    <a:p>
                      <a:pPr marL="0" marR="0">
                        <a:lnSpc>
                          <a:spcPct val="107000"/>
                        </a:lnSpc>
                        <a:spcBef>
                          <a:spcPts val="0"/>
                        </a:spcBef>
                        <a:spcAft>
                          <a:spcPts val="0"/>
                        </a:spcAft>
                      </a:pPr>
                      <a:r>
                        <a:rPr lang="en-US" sz="1050" dirty="0">
                          <a:effectLst/>
                        </a:rPr>
                        <a:t>Accountability Unit</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extLst>
                  <a:ext uri="{0D108BD9-81ED-4DB2-BD59-A6C34878D82A}">
                    <a16:rowId xmlns:a16="http://schemas.microsoft.com/office/drawing/2014/main" val="10002"/>
                  </a:ext>
                </a:extLst>
              </a:tr>
              <a:tr h="745693">
                <a:tc>
                  <a:txBody>
                    <a:bodyPr/>
                    <a:lstStyle/>
                    <a:p>
                      <a:pPr marL="0" marR="0">
                        <a:lnSpc>
                          <a:spcPct val="107000"/>
                        </a:lnSpc>
                        <a:spcBef>
                          <a:spcPts val="0"/>
                        </a:spcBef>
                        <a:spcAft>
                          <a:spcPts val="0"/>
                        </a:spcAft>
                      </a:pPr>
                      <a:r>
                        <a:rPr lang="en-US" sz="1050">
                          <a:effectLst/>
                        </a:rPr>
                        <a:t>School </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LQAS survey (sample of students in each school).</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Production of School Report Cards</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Informs School Improvement Plans</a:t>
                      </a:r>
                    </a:p>
                    <a:p>
                      <a:pPr marL="0" marR="0">
                        <a:lnSpc>
                          <a:spcPct val="107000"/>
                        </a:lnSpc>
                        <a:spcBef>
                          <a:spcPts val="0"/>
                        </a:spcBef>
                        <a:spcAft>
                          <a:spcPts val="0"/>
                        </a:spcAft>
                      </a:pPr>
                      <a:r>
                        <a:rPr lang="en-US" sz="1050">
                          <a:effectLst/>
                        </a:rPr>
                        <a:t>Discussed with Parents during GA of PTCs.</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ETC</a:t>
                      </a:r>
                    </a:p>
                    <a:p>
                      <a:pPr marL="0" marR="0">
                        <a:lnSpc>
                          <a:spcPct val="107000"/>
                        </a:lnSpc>
                        <a:spcBef>
                          <a:spcPts val="0"/>
                        </a:spcBef>
                        <a:spcAft>
                          <a:spcPts val="0"/>
                        </a:spcAft>
                      </a:pPr>
                      <a:r>
                        <a:rPr lang="en-US" sz="1050" dirty="0">
                          <a:effectLst/>
                        </a:rPr>
                        <a:t>Examination &amp; Testing</a:t>
                      </a:r>
                    </a:p>
                    <a:p>
                      <a:pPr marL="0" marR="0">
                        <a:lnSpc>
                          <a:spcPct val="107000"/>
                        </a:lnSpc>
                        <a:spcBef>
                          <a:spcPts val="0"/>
                        </a:spcBef>
                        <a:spcAft>
                          <a:spcPts val="0"/>
                        </a:spcAft>
                      </a:pPr>
                      <a:r>
                        <a:rPr lang="en-US" sz="1050" dirty="0">
                          <a:effectLst/>
                        </a:rPr>
                        <a:t>Accountability Unit</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extLst>
                  <a:ext uri="{0D108BD9-81ED-4DB2-BD59-A6C34878D82A}">
                    <a16:rowId xmlns:a16="http://schemas.microsoft.com/office/drawing/2014/main" val="10003"/>
                  </a:ext>
                </a:extLst>
              </a:tr>
              <a:tr h="316055">
                <a:tc>
                  <a:txBody>
                    <a:bodyPr/>
                    <a:lstStyle/>
                    <a:p>
                      <a:pPr marL="0" marR="0">
                        <a:lnSpc>
                          <a:spcPct val="107000"/>
                        </a:lnSpc>
                        <a:spcBef>
                          <a:spcPts val="0"/>
                        </a:spcBef>
                        <a:spcAft>
                          <a:spcPts val="0"/>
                        </a:spcAft>
                      </a:pPr>
                      <a:r>
                        <a:rPr lang="en-US" sz="1050">
                          <a:effectLst/>
                        </a:rPr>
                        <a:t>Classroom </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Diagnostic Assessment</a:t>
                      </a:r>
                    </a:p>
                    <a:p>
                      <a:pPr marL="0" marR="0">
                        <a:lnSpc>
                          <a:spcPct val="107000"/>
                        </a:lnSpc>
                        <a:spcBef>
                          <a:spcPts val="0"/>
                        </a:spcBef>
                        <a:spcAft>
                          <a:spcPts val="0"/>
                        </a:spcAft>
                      </a:pPr>
                      <a:r>
                        <a:rPr lang="en-US" sz="1050">
                          <a:effectLst/>
                        </a:rPr>
                        <a:t>(Coarse/Fine Grain)</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Assessment of foundation skills</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Informs remedial instruction.</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Teachers</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extLst>
                  <a:ext uri="{0D108BD9-81ED-4DB2-BD59-A6C34878D82A}">
                    <a16:rowId xmlns:a16="http://schemas.microsoft.com/office/drawing/2014/main" val="10004"/>
                  </a:ext>
                </a:extLst>
              </a:tr>
              <a:tr h="1043969">
                <a:tc>
                  <a:txBody>
                    <a:bodyPr/>
                    <a:lstStyle/>
                    <a:p>
                      <a:pPr marL="0" marR="0">
                        <a:lnSpc>
                          <a:spcPct val="107000"/>
                        </a:lnSpc>
                        <a:spcBef>
                          <a:spcPts val="0"/>
                        </a:spcBef>
                        <a:spcAft>
                          <a:spcPts val="0"/>
                        </a:spcAft>
                      </a:pPr>
                      <a:r>
                        <a:rPr lang="en-US" sz="1050">
                          <a:effectLst/>
                        </a:rPr>
                        <a:t>Classroom</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Assessment Program</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Students Performance</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a:effectLst/>
                        </a:rPr>
                        <a:t>Formative Evaluation; informs teachers practice and teaching / learning plans.</a:t>
                      </a:r>
                    </a:p>
                    <a:p>
                      <a:pPr marL="0" marR="0">
                        <a:lnSpc>
                          <a:spcPct val="107000"/>
                        </a:lnSpc>
                        <a:spcBef>
                          <a:spcPts val="0"/>
                        </a:spcBef>
                        <a:spcAft>
                          <a:spcPts val="0"/>
                        </a:spcAft>
                      </a:pPr>
                      <a:r>
                        <a:rPr lang="en-US" sz="1050">
                          <a:effectLst/>
                        </a:rPr>
                        <a:t>Differentiated instruction / remedial program.</a:t>
                      </a:r>
                      <a:endParaRPr lang="en-US" sz="105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tc>
                  <a:txBody>
                    <a:bodyPr/>
                    <a:lstStyle/>
                    <a:p>
                      <a:pPr marL="0" marR="0">
                        <a:lnSpc>
                          <a:spcPct val="107000"/>
                        </a:lnSpc>
                        <a:spcBef>
                          <a:spcPts val="0"/>
                        </a:spcBef>
                        <a:spcAft>
                          <a:spcPts val="0"/>
                        </a:spcAft>
                      </a:pPr>
                      <a:r>
                        <a:rPr lang="en-US" sz="1050" dirty="0">
                          <a:effectLst/>
                        </a:rPr>
                        <a:t>FDs; School Principals; Teachers</a:t>
                      </a:r>
                      <a:endParaRPr lang="en-US" sz="1050" dirty="0">
                        <a:effectLst/>
                        <a:latin typeface="Calibri" panose="020F0502020204030204" pitchFamily="34" charset="0"/>
                        <a:ea typeface="Calibri" panose="020F0502020204030204" pitchFamily="34" charset="0"/>
                      </a:endParaRPr>
                    </a:p>
                  </a:txBody>
                  <a:tcPr marL="47058" marR="47058" marT="0" marB="0">
                    <a:solidFill>
                      <a:schemeClr val="bg1">
                        <a:lumMod val="9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4"/>
          <p:cNvSpPr txBox="1">
            <a:spLocks noGrp="1"/>
          </p:cNvSpPr>
          <p:nvPr>
            <p:ph type="body" idx="1"/>
          </p:nvPr>
        </p:nvSpPr>
        <p:spPr>
          <a:xfrm>
            <a:off x="685800" y="875350"/>
            <a:ext cx="7772400" cy="1564500"/>
          </a:xfrm>
          <a:prstGeom prst="rect">
            <a:avLst/>
          </a:prstGeom>
          <a:noFill/>
          <a:ln>
            <a:noFill/>
          </a:ln>
        </p:spPr>
        <p:txBody>
          <a:bodyPr spcFirstLastPara="1" wrap="square" lIns="91425" tIns="45700" rIns="91425" bIns="45700" anchor="t" anchorCtr="0">
            <a:normAutofit/>
          </a:bodyPr>
          <a:lstStyle/>
          <a:p>
            <a:pPr lvl="0"/>
            <a:r>
              <a:rPr lang="en-US" dirty="0"/>
              <a:t>With limited natural resources, a young population, and regional instability, Jordan’s political and economic stability depends on an educated population.</a:t>
            </a:r>
          </a:p>
          <a:p>
            <a:pPr lvl="0"/>
            <a:r>
              <a:rPr lang="en-US" dirty="0"/>
              <a:t>2012 assessment results revealed that the majority of grade two students in Jordan were unable to read at grade level fluency </a:t>
            </a:r>
          </a:p>
          <a:p>
            <a:pPr lvl="0"/>
            <a:r>
              <a:rPr lang="en-US" dirty="0"/>
              <a:t>2015 launched of Early Grade Reading and Mathematics Initiative </a:t>
            </a:r>
          </a:p>
          <a:p>
            <a:pPr lvl="0"/>
            <a:r>
              <a:rPr lang="en-US" dirty="0"/>
              <a:t>2023 Activity completed</a:t>
            </a:r>
          </a:p>
          <a:p>
            <a:pPr marL="230187" lvl="0" indent="0" algn="l" rtl="0">
              <a:spcBef>
                <a:spcPts val="0"/>
              </a:spcBef>
              <a:spcAft>
                <a:spcPts val="0"/>
              </a:spcAft>
              <a:buNone/>
            </a:pPr>
            <a:endParaRPr dirty="0"/>
          </a:p>
          <a:p>
            <a:pPr marL="684212" lvl="0" indent="0" algn="l" rtl="0">
              <a:spcBef>
                <a:spcPts val="800"/>
              </a:spcBef>
              <a:spcAft>
                <a:spcPts val="0"/>
              </a:spcAft>
              <a:buNone/>
            </a:pPr>
            <a:endParaRPr dirty="0"/>
          </a:p>
        </p:txBody>
      </p:sp>
      <p:sp>
        <p:nvSpPr>
          <p:cNvPr id="257" name="Google Shape;257;p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a:t>3/16/2017</a:t>
            </a:r>
            <a:endParaRPr/>
          </a:p>
        </p:txBody>
      </p:sp>
      <p:sp>
        <p:nvSpPr>
          <p:cNvPr id="258" name="Google Shape;258;p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en-US"/>
              <a:t>FOOTER GOES HERE</a:t>
            </a:r>
            <a:endParaRPr/>
          </a:p>
        </p:txBody>
      </p:sp>
      <p:sp>
        <p:nvSpPr>
          <p:cNvPr id="259" name="Google Shape;259;p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2</a:t>
            </a:fld>
            <a:endParaRPr/>
          </a:p>
        </p:txBody>
      </p:sp>
      <p:sp>
        <p:nvSpPr>
          <p:cNvPr id="260" name="Google Shape;260;p4"/>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FFFFFF"/>
              </a:buClr>
              <a:buSzPts val="600"/>
              <a:buNone/>
            </a:pPr>
            <a:endParaRPr/>
          </a:p>
        </p:txBody>
      </p:sp>
      <p:sp>
        <p:nvSpPr>
          <p:cNvPr id="261" name="Google Shape;261;p4"/>
          <p:cNvSpPr txBox="1">
            <a:spLocks noGrp="1"/>
          </p:cNvSpPr>
          <p:nvPr>
            <p:ph type="title"/>
          </p:nvPr>
        </p:nvSpPr>
        <p:spPr>
          <a:xfrm>
            <a:off x="686104" y="313590"/>
            <a:ext cx="7772400" cy="8310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rgbClr val="651D32"/>
              </a:buClr>
              <a:buSzPts val="2400"/>
              <a:buFont typeface="Gill Sans"/>
              <a:buNone/>
            </a:pPr>
            <a:r>
              <a:rPr lang="en-US">
                <a:solidFill>
                  <a:srgbClr val="651D32"/>
                </a:solidFill>
              </a:rPr>
              <a:t>Background </a:t>
            </a:r>
            <a:br>
              <a:rPr lang="en-US">
                <a:solidFill>
                  <a:srgbClr val="651D32"/>
                </a:solidFill>
              </a:rPr>
            </a:br>
            <a:endParaRPr>
              <a:solidFill>
                <a:srgbClr val="651D32"/>
              </a:solidFill>
            </a:endParaRPr>
          </a:p>
        </p:txBody>
      </p:sp>
      <p:pic>
        <p:nvPicPr>
          <p:cNvPr id="7" name="Picture Placeholder 6"/>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10113" t="4786" r="-10113" b="4786"/>
          <a:stretch/>
        </p:blipFill>
        <p:spPr>
          <a:xfrm>
            <a:off x="152400" y="2618193"/>
            <a:ext cx="8684781" cy="239795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sp>
        <p:nvSpPr>
          <p:cNvPr id="313" name="Google Shape;313;g85e94b56ad_0_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15" name="Google Shape;315;g85e94b56ad_0_7"/>
          <p:cNvSpPr txBox="1">
            <a:spLocks noGrp="1"/>
          </p:cNvSpPr>
          <p:nvPr>
            <p:ph type="body" idx="1"/>
          </p:nvPr>
        </p:nvSpPr>
        <p:spPr>
          <a:xfrm>
            <a:off x="491207" y="827009"/>
            <a:ext cx="4828938" cy="4017629"/>
          </a:xfrm>
          <a:prstGeom prst="rect">
            <a:avLst/>
          </a:prstGeom>
        </p:spPr>
        <p:txBody>
          <a:bodyPr spcFirstLastPara="1" wrap="square" lIns="91425" tIns="45700" rIns="91425" bIns="45700" anchor="t" anchorCtr="0">
            <a:noAutofit/>
          </a:bodyPr>
          <a:lstStyle/>
          <a:p>
            <a:pPr lvl="0"/>
            <a:r>
              <a:rPr lang="en-US" sz="1400" dirty="0"/>
              <a:t>RAMP participates in NCCD committees reviewing Early Grades national </a:t>
            </a:r>
            <a:r>
              <a:rPr lang="en-US" sz="1400" b="1" dirty="0"/>
              <a:t>curriculum framework </a:t>
            </a:r>
            <a:r>
              <a:rPr lang="en-US" sz="1400" dirty="0"/>
              <a:t>and integrated early grades best practices (with systemic approach to phonics instruction and reading comprehension skills development).</a:t>
            </a:r>
          </a:p>
          <a:p>
            <a:pPr lvl="0"/>
            <a:r>
              <a:rPr lang="en-US" sz="1400" b="1" dirty="0"/>
              <a:t>MOE Teacher Guides </a:t>
            </a:r>
            <a:r>
              <a:rPr lang="en-US" sz="1400" dirty="0"/>
              <a:t>reviewed and integrate RAMP strategies and teaching approaches; teachers are guided through instruction steps in a coherent and systematic way.</a:t>
            </a:r>
          </a:p>
          <a:p>
            <a:pPr lvl="0"/>
            <a:r>
              <a:rPr lang="en-US" sz="1400" b="1" dirty="0"/>
              <a:t>G1-G3 Students Workbooks</a:t>
            </a:r>
            <a:r>
              <a:rPr lang="en-US" sz="1400" dirty="0"/>
              <a:t> developed and aligned with curriculum and textbooks progressions.</a:t>
            </a:r>
          </a:p>
          <a:p>
            <a:pPr lvl="0"/>
            <a:r>
              <a:rPr lang="en-US" sz="1400" b="1" dirty="0"/>
              <a:t>Reading Kits </a:t>
            </a:r>
            <a:r>
              <a:rPr lang="en-US" sz="1400" dirty="0"/>
              <a:t>(story books and reading log sheets) distributed to all classes every semester (RAMP </a:t>
            </a:r>
            <a:r>
              <a:rPr lang="en-US" sz="1400" dirty="0" err="1"/>
              <a:t>endline</a:t>
            </a:r>
            <a:r>
              <a:rPr lang="en-US" sz="1400" dirty="0"/>
              <a:t> showed that the number of children reading at school and bringing books back home from school is increasing; as expected, data also reflect a positive association between reading outside the classroom and student performance.).</a:t>
            </a:r>
          </a:p>
          <a:p>
            <a:pPr marL="0" lvl="0" indent="0" algn="l" rtl="0">
              <a:spcBef>
                <a:spcPts val="0"/>
              </a:spcBef>
              <a:spcAft>
                <a:spcPts val="800"/>
              </a:spcAft>
              <a:buNone/>
            </a:pPr>
            <a:endParaRPr sz="1400" dirty="0"/>
          </a:p>
        </p:txBody>
      </p:sp>
      <p:sp>
        <p:nvSpPr>
          <p:cNvPr id="3" name="Text Placeholder 2"/>
          <p:cNvSpPr>
            <a:spLocks noGrp="1"/>
          </p:cNvSpPr>
          <p:nvPr>
            <p:ph type="body" idx="3"/>
          </p:nvPr>
        </p:nvSpPr>
        <p:spPr/>
        <p:txBody>
          <a:bodyPr/>
          <a:lstStyle/>
          <a:p>
            <a:endParaRPr lang="en-US"/>
          </a:p>
        </p:txBody>
      </p:sp>
      <p:sp>
        <p:nvSpPr>
          <p:cNvPr id="314" name="Google Shape;314;g85e94b56ad_0_7"/>
          <p:cNvSpPr txBox="1">
            <a:spLocks noGrp="1"/>
          </p:cNvSpPr>
          <p:nvPr>
            <p:ph type="title"/>
          </p:nvPr>
        </p:nvSpPr>
        <p:spPr>
          <a:xfrm>
            <a:off x="360848" y="255522"/>
            <a:ext cx="5495846" cy="469953"/>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000" dirty="0"/>
              <a:t>Curriculum and Teaching and Learning Materials  </a:t>
            </a:r>
            <a:endParaRPr sz="2000" dirty="0"/>
          </a:p>
        </p:txBody>
      </p:sp>
      <p:pic>
        <p:nvPicPr>
          <p:cNvPr id="6" name="Picture Placeholder 5"/>
          <p:cNvPicPr>
            <a:picLocks noGrp="1" noChangeAspect="1"/>
          </p:cNvPicPr>
          <p:nvPr>
            <p:ph type="pic" idx="2"/>
          </p:nvPr>
        </p:nvPicPr>
        <p:blipFill>
          <a:blip r:embed="rId3">
            <a:extLst>
              <a:ext uri="{28A0092B-C50C-407E-A947-70E740481C1C}">
                <a14:useLocalDpi xmlns:a14="http://schemas.microsoft.com/office/drawing/2010/main" val="0"/>
              </a:ext>
            </a:extLst>
          </a:blip>
          <a:srcRect l="19809" r="19809"/>
          <a:stretch>
            <a:fillRect/>
          </a:stretch>
        </p:blipFill>
        <p:spPr>
          <a:xfrm>
            <a:off x="5407922" y="725475"/>
            <a:ext cx="3491345" cy="385251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g85e94b56ad_0_1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31" name="Google Shape;331;g85e94b56ad_0_14"/>
          <p:cNvSpPr txBox="1">
            <a:spLocks noGrp="1"/>
          </p:cNvSpPr>
          <p:nvPr>
            <p:ph type="body" idx="1"/>
          </p:nvPr>
        </p:nvSpPr>
        <p:spPr>
          <a:xfrm>
            <a:off x="542216" y="818197"/>
            <a:ext cx="3657600" cy="2819400"/>
          </a:xfrm>
          <a:prstGeom prst="rect">
            <a:avLst/>
          </a:prstGeom>
        </p:spPr>
        <p:txBody>
          <a:bodyPr spcFirstLastPara="1" wrap="square" lIns="91425" tIns="45700" rIns="91425" bIns="45700" anchor="t" anchorCtr="0">
            <a:noAutofit/>
          </a:bodyPr>
          <a:lstStyle/>
          <a:p>
            <a:pPr marL="114300" indent="0">
              <a:buNone/>
            </a:pPr>
            <a:endParaRPr lang="en-US" dirty="0"/>
          </a:p>
          <a:p>
            <a:pPr lvl="0"/>
            <a:r>
              <a:rPr lang="en-US" dirty="0"/>
              <a:t>Community Mobilization Working Groups institutionalized at national and FD levels.</a:t>
            </a:r>
          </a:p>
          <a:p>
            <a:pPr lvl="0"/>
            <a:r>
              <a:rPr lang="en-US" dirty="0"/>
              <a:t>Parental Involvement Program implemented and monitored by CM Working Groups</a:t>
            </a:r>
          </a:p>
          <a:p>
            <a:pPr lvl="0"/>
            <a:r>
              <a:rPr lang="en-US" dirty="0"/>
              <a:t>Presentation of early grades school performance during General Assembly of PTCs → accountability school-parents increases .</a:t>
            </a:r>
          </a:p>
          <a:p>
            <a:pPr marL="114300" lvl="0" indent="0">
              <a:buNone/>
            </a:pPr>
            <a:r>
              <a:rPr lang="en-US" dirty="0"/>
              <a:t>  </a:t>
            </a:r>
          </a:p>
          <a:p>
            <a:pPr marL="114300" indent="0">
              <a:buNone/>
            </a:pPr>
            <a:r>
              <a:rPr lang="en-US" sz="1400" b="1" dirty="0"/>
              <a:t>→ </a:t>
            </a:r>
            <a:r>
              <a:rPr lang="en-US" sz="1400" b="1" i="1" dirty="0"/>
              <a:t>School Principals play a key role in building School-Parents accountability and in monitoring quality of instruction and performance.</a:t>
            </a:r>
            <a:endParaRPr lang="en-US" sz="1400" dirty="0"/>
          </a:p>
          <a:p>
            <a:pPr marL="114300" indent="0">
              <a:buNone/>
            </a:pPr>
            <a:endParaRPr lang="en-US" dirty="0"/>
          </a:p>
          <a:p>
            <a:pPr marL="0" lvl="0" indent="0" algn="l" rtl="0">
              <a:spcBef>
                <a:spcPts val="0"/>
              </a:spcBef>
              <a:spcAft>
                <a:spcPts val="800"/>
              </a:spcAft>
              <a:buNone/>
            </a:pPr>
            <a:endParaRPr dirty="0"/>
          </a:p>
        </p:txBody>
      </p:sp>
      <p:sp>
        <p:nvSpPr>
          <p:cNvPr id="3" name="Text Placeholder 2"/>
          <p:cNvSpPr>
            <a:spLocks noGrp="1"/>
          </p:cNvSpPr>
          <p:nvPr>
            <p:ph type="body" idx="3"/>
          </p:nvPr>
        </p:nvSpPr>
        <p:spPr/>
        <p:txBody>
          <a:bodyPr/>
          <a:lstStyle/>
          <a:p>
            <a:endParaRPr lang="en-US"/>
          </a:p>
        </p:txBody>
      </p:sp>
      <p:sp>
        <p:nvSpPr>
          <p:cNvPr id="330" name="Google Shape;330;g85e94b56ad_0_14"/>
          <p:cNvSpPr txBox="1">
            <a:spLocks noGrp="1"/>
          </p:cNvSpPr>
          <p:nvPr>
            <p:ph type="title"/>
          </p:nvPr>
        </p:nvSpPr>
        <p:spPr>
          <a:xfrm>
            <a:off x="413747" y="153987"/>
            <a:ext cx="3657600" cy="451729"/>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Community Engagement </a:t>
            </a:r>
            <a:endParaRPr dirty="0"/>
          </a:p>
        </p:txBody>
      </p:sp>
      <p:pic>
        <p:nvPicPr>
          <p:cNvPr id="7" name="Picture 6"/>
          <p:cNvPicPr/>
          <p:nvPr/>
        </p:nvPicPr>
        <p:blipFill>
          <a:blip r:embed="rId3"/>
          <a:stretch>
            <a:fillRect/>
          </a:stretch>
        </p:blipFill>
        <p:spPr>
          <a:xfrm>
            <a:off x="4234299" y="818197"/>
            <a:ext cx="4572635" cy="3429000"/>
          </a:xfrm>
          <a:prstGeom prst="rect">
            <a:avLst/>
          </a:prstGeom>
        </p:spPr>
      </p:pic>
      <p:sp>
        <p:nvSpPr>
          <p:cNvPr id="4" name="TextBox 3"/>
          <p:cNvSpPr txBox="1"/>
          <p:nvPr/>
        </p:nvSpPr>
        <p:spPr>
          <a:xfrm>
            <a:off x="4670241" y="264496"/>
            <a:ext cx="4065680" cy="307777"/>
          </a:xfrm>
          <a:prstGeom prst="rect">
            <a:avLst/>
          </a:prstGeom>
          <a:noFill/>
        </p:spPr>
        <p:txBody>
          <a:bodyPr wrap="square" rtlCol="0">
            <a:spAutoFit/>
          </a:bodyPr>
          <a:lstStyle/>
          <a:p>
            <a:r>
              <a:rPr lang="en-US" dirty="0"/>
              <a:t>School Report Card (Early Grades)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sp>
        <p:nvSpPr>
          <p:cNvPr id="338" name="Google Shape;338;p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a:t>3/16/2017</a:t>
            </a:r>
            <a:endParaRPr/>
          </a:p>
        </p:txBody>
      </p:sp>
      <p:sp>
        <p:nvSpPr>
          <p:cNvPr id="339" name="Google Shape;339;p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en-US"/>
              <a:t>FOOTER GOES HERE</a:t>
            </a:r>
            <a:endParaRPr/>
          </a:p>
        </p:txBody>
      </p:sp>
      <p:sp>
        <p:nvSpPr>
          <p:cNvPr id="340" name="Google Shape;340;p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22</a:t>
            </a:fld>
            <a:endParaRPr/>
          </a:p>
        </p:txBody>
      </p:sp>
      <p:sp>
        <p:nvSpPr>
          <p:cNvPr id="342" name="Google Shape;342;p8"/>
          <p:cNvSpPr txBox="1">
            <a:spLocks noGrp="1"/>
          </p:cNvSpPr>
          <p:nvPr>
            <p:ph type="title"/>
          </p:nvPr>
        </p:nvSpPr>
        <p:spPr>
          <a:xfrm>
            <a:off x="686104" y="313590"/>
            <a:ext cx="7772400" cy="830997"/>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rgbClr val="651D32"/>
              </a:buClr>
              <a:buSzPts val="2400"/>
              <a:buFont typeface="Gill Sans"/>
              <a:buNone/>
            </a:pPr>
            <a:r>
              <a:rPr lang="en-US">
                <a:solidFill>
                  <a:srgbClr val="651D32"/>
                </a:solidFill>
              </a:rPr>
              <a:t>Management and Governance Structure</a:t>
            </a:r>
            <a:br>
              <a:rPr lang="en-US">
                <a:solidFill>
                  <a:srgbClr val="651D32"/>
                </a:solidFill>
              </a:rPr>
            </a:br>
            <a:r>
              <a:rPr lang="en-US">
                <a:solidFill>
                  <a:schemeClr val="lt2"/>
                </a:solidFill>
              </a:rPr>
              <a:t>Technical Assistance and Direct Finance </a:t>
            </a:r>
            <a:endParaRPr/>
          </a:p>
        </p:txBody>
      </p:sp>
      <p:graphicFrame>
        <p:nvGraphicFramePr>
          <p:cNvPr id="6" name="Table 5"/>
          <p:cNvGraphicFramePr>
            <a:graphicFrameLocks noGrp="1"/>
          </p:cNvGraphicFramePr>
          <p:nvPr>
            <p:extLst>
              <p:ext uri="{D42A27DB-BD31-4B8C-83A1-F6EECF244321}">
                <p14:modId xmlns:p14="http://schemas.microsoft.com/office/powerpoint/2010/main" val="1471643103"/>
              </p:ext>
            </p:extLst>
          </p:nvPr>
        </p:nvGraphicFramePr>
        <p:xfrm>
          <a:off x="574333" y="1144587"/>
          <a:ext cx="8033118" cy="3033713"/>
        </p:xfrm>
        <a:graphic>
          <a:graphicData uri="http://schemas.openxmlformats.org/drawingml/2006/table">
            <a:tbl>
              <a:tblPr firstRow="1" bandRow="1">
                <a:tableStyleId>{EA97918F-853C-443E-B4CF-7BCD30BB8F4D}</a:tableStyleId>
              </a:tblPr>
              <a:tblGrid>
                <a:gridCol w="3400662">
                  <a:extLst>
                    <a:ext uri="{9D8B030D-6E8A-4147-A177-3AD203B41FA5}">
                      <a16:colId xmlns:a16="http://schemas.microsoft.com/office/drawing/2014/main" val="20000"/>
                    </a:ext>
                  </a:extLst>
                </a:gridCol>
                <a:gridCol w="2274665">
                  <a:extLst>
                    <a:ext uri="{9D8B030D-6E8A-4147-A177-3AD203B41FA5}">
                      <a16:colId xmlns:a16="http://schemas.microsoft.com/office/drawing/2014/main" val="20001"/>
                    </a:ext>
                  </a:extLst>
                </a:gridCol>
                <a:gridCol w="2357791">
                  <a:extLst>
                    <a:ext uri="{9D8B030D-6E8A-4147-A177-3AD203B41FA5}">
                      <a16:colId xmlns:a16="http://schemas.microsoft.com/office/drawing/2014/main" val="20002"/>
                    </a:ext>
                  </a:extLst>
                </a:gridCol>
              </a:tblGrid>
              <a:tr h="370840">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rPr>
                        <a:t> </a:t>
                      </a: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rPr>
                        <a:t>Ministry of Education</a:t>
                      </a: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rPr>
                        <a:t> </a:t>
                      </a:r>
                    </a:p>
                  </a:txBody>
                  <a:tcPr marL="68580" marR="68580" marT="0" marB="0"/>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rPr>
                        <a:t> </a:t>
                      </a: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rPr>
                        <a:t>RAMP Technical Assistance</a:t>
                      </a:r>
                    </a:p>
                  </a:txBody>
                  <a:tcPr marL="68580" marR="68580" marT="0" marB="0"/>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rPr>
                        <a:t>USAID Partnership for Education (direct-finance agreement) </a:t>
                      </a: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rPr>
                        <a:t> </a:t>
                      </a:r>
                    </a:p>
                  </a:txBody>
                  <a:tcPr marL="68580" marR="68580" marT="0" marB="0"/>
                </a:tc>
                <a:extLst>
                  <a:ext uri="{0D108BD9-81ED-4DB2-BD59-A6C34878D82A}">
                    <a16:rowId xmlns:a16="http://schemas.microsoft.com/office/drawing/2014/main" val="10000"/>
                  </a:ext>
                </a:extLst>
              </a:tr>
              <a:tr h="370840">
                <a:tc>
                  <a:txBody>
                    <a:bodyPr/>
                    <a:lstStyle/>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Steering and Technical Committees</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Continuous Professional Development institutionalized along Teachers Career Path.</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Teachers regular coaching</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Annual Assessment</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Curriculum integrates best practices.</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 Development of teaching standards.</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Printing of RAMP mathematics student workbooks </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MOE Assessors </a:t>
                      </a:r>
                    </a:p>
                    <a:p>
                      <a:pPr marL="742950" marR="0" lvl="1" indent="-285750">
                        <a:lnSpc>
                          <a:spcPct val="107000"/>
                        </a:lnSpc>
                        <a:spcBef>
                          <a:spcPts val="0"/>
                        </a:spcBef>
                        <a:spcAft>
                          <a:spcPts val="0"/>
                        </a:spcAft>
                        <a:buFont typeface="Arial" panose="020B0604020202020204" pitchFamily="34" charset="0"/>
                        <a:buChar char="–"/>
                      </a:pPr>
                      <a:r>
                        <a:rPr lang="en-US" sz="1100">
                          <a:effectLst/>
                          <a:latin typeface="Arial" panose="020B0604020202020204" pitchFamily="34" charset="0"/>
                          <a:ea typeface="Arial" panose="020B0604020202020204" pitchFamily="34" charset="0"/>
                          <a:cs typeface="Arial" panose="020B0604020202020204" pitchFamily="34" charset="0"/>
                        </a:rPr>
                        <a:t>170 MOE Supervisors (coaching, COP, teacher evaluations)</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Curriculum and TLM design</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CPD of school administrators and teachers</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 strengthening: monitoring evaluation / increased accountability</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School Readiness Program</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Student reading workbooks </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Story books for Classroom Libraries</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EGRA / EGMA </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LQAS </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Pilot Studies on Decodable readers </a:t>
                      </a:r>
                    </a:p>
                    <a:p>
                      <a:pPr marL="742950" marR="0" lvl="1" indent="-285750">
                        <a:lnSpc>
                          <a:spcPct val="107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ECA in early grade literacy </a:t>
                      </a:r>
                    </a:p>
                    <a:p>
                      <a:pPr marL="31369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55"/>
        <p:cNvGrpSpPr/>
        <p:nvPr/>
      </p:nvGrpSpPr>
      <p:grpSpPr>
        <a:xfrm>
          <a:off x="0" y="0"/>
          <a:ext cx="0" cy="0"/>
          <a:chOff x="0" y="0"/>
          <a:chExt cx="0" cy="0"/>
        </a:xfrm>
      </p:grpSpPr>
      <p:sp>
        <p:nvSpPr>
          <p:cNvPr id="356" name="Google Shape;356;g852c9c82d6_0_39"/>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57" name="Google Shape;357;g852c9c82d6_0_39"/>
          <p:cNvSpPr txBox="1">
            <a:spLocks noGrp="1"/>
          </p:cNvSpPr>
          <p:nvPr>
            <p:ph type="title"/>
          </p:nvPr>
        </p:nvSpPr>
        <p:spPr>
          <a:xfrm>
            <a:off x="686104" y="682922"/>
            <a:ext cx="7772400" cy="461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Research Studies </a:t>
            </a:r>
            <a:endParaRPr/>
          </a:p>
        </p:txBody>
      </p:sp>
      <p:sp>
        <p:nvSpPr>
          <p:cNvPr id="358" name="Google Shape;358;g852c9c82d6_0_39"/>
          <p:cNvSpPr txBox="1">
            <a:spLocks noGrp="1"/>
          </p:cNvSpPr>
          <p:nvPr>
            <p:ph type="body" idx="1"/>
          </p:nvPr>
        </p:nvSpPr>
        <p:spPr>
          <a:xfrm>
            <a:off x="685800" y="1296987"/>
            <a:ext cx="7772400" cy="3200400"/>
          </a:xfrm>
          <a:prstGeom prst="rect">
            <a:avLst/>
          </a:prstGeom>
        </p:spPr>
        <p:txBody>
          <a:bodyPr spcFirstLastPara="1" wrap="square" lIns="91425" tIns="45700" rIns="91425" bIns="45700" anchor="t" anchorCtr="0">
            <a:noAutofit/>
          </a:bodyPr>
          <a:lstStyle/>
          <a:p>
            <a:pPr lvl="0"/>
            <a:r>
              <a:rPr lang="en-US" dirty="0"/>
              <a:t>Kg Access Mapping (2018)</a:t>
            </a:r>
          </a:p>
          <a:p>
            <a:pPr lvl="0"/>
            <a:r>
              <a:rPr lang="en-US" dirty="0"/>
              <a:t>Education of Children with Disability (2018)</a:t>
            </a:r>
          </a:p>
          <a:p>
            <a:pPr lvl="0"/>
            <a:r>
              <a:rPr lang="en-US" dirty="0"/>
              <a:t>Time on Task (2020)</a:t>
            </a:r>
          </a:p>
          <a:p>
            <a:pPr lvl="0"/>
            <a:r>
              <a:rPr lang="en-US" dirty="0"/>
              <a:t>Effect of provision of Decodable Leveled Readers (2021)</a:t>
            </a:r>
          </a:p>
          <a:p>
            <a:pPr lvl="0"/>
            <a:r>
              <a:rPr lang="en-US" dirty="0"/>
              <a:t>As per MOE 2020-21 Research Agenda (to be defined) </a:t>
            </a:r>
          </a:p>
          <a:p>
            <a:pPr marL="0" lvl="0" indent="0" algn="l" rtl="0">
              <a:spcBef>
                <a:spcPts val="0"/>
              </a:spcBef>
              <a:spcAft>
                <a:spcPts val="8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3" name="Title 2"/>
          <p:cNvSpPr>
            <a:spLocks noGrp="1"/>
          </p:cNvSpPr>
          <p:nvPr>
            <p:ph type="title"/>
          </p:nvPr>
        </p:nvSpPr>
        <p:spPr/>
        <p:txBody>
          <a:bodyPr/>
          <a:lstStyle/>
          <a:p>
            <a:r>
              <a:rPr lang="en-US" dirty="0"/>
              <a:t>Next Steps</a:t>
            </a:r>
          </a:p>
        </p:txBody>
      </p:sp>
      <p:sp>
        <p:nvSpPr>
          <p:cNvPr id="4" name="Text Placeholder 3"/>
          <p:cNvSpPr>
            <a:spLocks noGrp="1"/>
          </p:cNvSpPr>
          <p:nvPr>
            <p:ph type="body" idx="1"/>
          </p:nvPr>
        </p:nvSpPr>
        <p:spPr/>
        <p:txBody>
          <a:bodyPr/>
          <a:lstStyle/>
          <a:p>
            <a:r>
              <a:rPr lang="en-US" dirty="0"/>
              <a:t>Children need more reading time in school and outside of school.  MOE should increase time allocated to reading instruction.</a:t>
            </a:r>
          </a:p>
          <a:p>
            <a:r>
              <a:rPr lang="en-US" dirty="0"/>
              <a:t>Weak and vulnerable children need to be included in the learning process; this is even more true at time of distance learning to which they probably do not have access.  Inclusiveness should be emphasized at all levels.</a:t>
            </a:r>
          </a:p>
          <a:p>
            <a:r>
              <a:rPr lang="en-US" dirty="0"/>
              <a:t>Children with disability</a:t>
            </a:r>
          </a:p>
          <a:p>
            <a:r>
              <a:rPr lang="en-US" dirty="0"/>
              <a:t>MOE needs support to expand best practices to upper grades (e.g. coaching system and supervision management system; Expert/Senior Teacher model)</a:t>
            </a:r>
          </a:p>
        </p:txBody>
      </p:sp>
    </p:spTree>
    <p:extLst>
      <p:ext uri="{BB962C8B-B14F-4D97-AF65-F5344CB8AC3E}">
        <p14:creationId xmlns:p14="http://schemas.microsoft.com/office/powerpoint/2010/main" val="277432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935B88-C1C5-AE87-F7ED-02389265B17E}"/>
              </a:ext>
            </a:extLst>
          </p:cNvPr>
          <p:cNvSpPr>
            <a:spLocks noGrp="1"/>
          </p:cNvSpPr>
          <p:nvPr>
            <p:ph type="body" idx="1"/>
          </p:nvPr>
        </p:nvSpPr>
        <p:spPr/>
        <p:txBody>
          <a:bodyPr/>
          <a:lstStyle/>
          <a:p>
            <a:r>
              <a:rPr lang="en-US" dirty="0"/>
              <a:t>70% of teachers have at least a bachelors degree</a:t>
            </a:r>
          </a:p>
          <a:p>
            <a:r>
              <a:rPr lang="en-US" dirty="0"/>
              <a:t>60% of teachers in G1-3 have an education specialization</a:t>
            </a:r>
          </a:p>
          <a:p>
            <a:r>
              <a:rPr lang="en-US" dirty="0"/>
              <a:t>90% of teachers participate in some form of professional development</a:t>
            </a:r>
          </a:p>
        </p:txBody>
      </p:sp>
      <p:sp>
        <p:nvSpPr>
          <p:cNvPr id="7" name="Text Placeholder 6">
            <a:extLst>
              <a:ext uri="{FF2B5EF4-FFF2-40B4-BE49-F238E27FC236}">
                <a16:creationId xmlns:a16="http://schemas.microsoft.com/office/drawing/2014/main" id="{69F4623C-9030-6329-9456-F527F5C6D08F}"/>
              </a:ext>
            </a:extLst>
          </p:cNvPr>
          <p:cNvSpPr>
            <a:spLocks noGrp="1"/>
          </p:cNvSpPr>
          <p:nvPr>
            <p:ph type="body" idx="2"/>
          </p:nvPr>
        </p:nvSpPr>
        <p:spPr/>
        <p:txBody>
          <a:bodyPr/>
          <a:lstStyle/>
          <a:p>
            <a:r>
              <a:rPr lang="en-US" dirty="0"/>
              <a:t>National Teaching Standards</a:t>
            </a:r>
          </a:p>
          <a:p>
            <a:r>
              <a:rPr lang="en-US" dirty="0"/>
              <a:t>Career ladder requires certain number of units completed every 5 years</a:t>
            </a:r>
          </a:p>
          <a:p>
            <a:r>
              <a:rPr lang="en-US" dirty="0"/>
              <a:t>Initially, Foundational Skills Training provided through in-person 2-week courses</a:t>
            </a:r>
          </a:p>
          <a:p>
            <a:pPr marL="12700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8D89DE84-DA1A-9106-802A-D1EAE1B125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6" name="Title 5">
            <a:extLst>
              <a:ext uri="{FF2B5EF4-FFF2-40B4-BE49-F238E27FC236}">
                <a16:creationId xmlns:a16="http://schemas.microsoft.com/office/drawing/2014/main" id="{3D62BBBF-0B6A-57E8-D1B5-C995E75AD568}"/>
              </a:ext>
            </a:extLst>
          </p:cNvPr>
          <p:cNvSpPr>
            <a:spLocks noGrp="1"/>
          </p:cNvSpPr>
          <p:nvPr>
            <p:ph type="title"/>
          </p:nvPr>
        </p:nvSpPr>
        <p:spPr/>
        <p:txBody>
          <a:bodyPr/>
          <a:lstStyle/>
          <a:p>
            <a:r>
              <a:rPr lang="en-US" dirty="0"/>
              <a:t>In-Service Training: Context</a:t>
            </a:r>
          </a:p>
        </p:txBody>
      </p:sp>
      <p:sp>
        <p:nvSpPr>
          <p:cNvPr id="8" name="Rectangle 7">
            <a:extLst>
              <a:ext uri="{FF2B5EF4-FFF2-40B4-BE49-F238E27FC236}">
                <a16:creationId xmlns:a16="http://schemas.microsoft.com/office/drawing/2014/main" id="{E998F931-290E-A81C-3045-9DC18ED0C91D}"/>
              </a:ext>
            </a:extLst>
          </p:cNvPr>
          <p:cNvSpPr/>
          <p:nvPr/>
        </p:nvSpPr>
        <p:spPr>
          <a:xfrm>
            <a:off x="953852" y="4556713"/>
            <a:ext cx="3810304" cy="186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Source: 2018 National Teacher Survey</a:t>
            </a:r>
          </a:p>
        </p:txBody>
      </p:sp>
    </p:spTree>
    <p:extLst>
      <p:ext uri="{BB962C8B-B14F-4D97-AF65-F5344CB8AC3E}">
        <p14:creationId xmlns:p14="http://schemas.microsoft.com/office/powerpoint/2010/main" val="121229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women sitting at a table&#10;&#10;Description automatically generated">
            <a:extLst>
              <a:ext uri="{FF2B5EF4-FFF2-40B4-BE49-F238E27FC236}">
                <a16:creationId xmlns:a16="http://schemas.microsoft.com/office/drawing/2014/main" id="{CD7AB97E-23D8-5B18-1055-27D2595175C7}"/>
              </a:ext>
            </a:extLst>
          </p:cNvPr>
          <p:cNvPicPr>
            <a:picLocks noGrp="1" noChangeAspect="1"/>
          </p:cNvPicPr>
          <p:nvPr>
            <p:ph type="pic" idx="2"/>
          </p:nvPr>
        </p:nvPicPr>
        <p:blipFill>
          <a:blip r:embed="rId3"/>
          <a:srcRect l="19792" r="19792"/>
          <a:stretch>
            <a:fillRect/>
          </a:stretch>
        </p:blipFill>
        <p:spPr>
          <a:xfrm>
            <a:off x="5123572" y="576470"/>
            <a:ext cx="3868028" cy="4268169"/>
          </a:xfrm>
        </p:spPr>
      </p:pic>
      <p:sp>
        <p:nvSpPr>
          <p:cNvPr id="4" name="Slide Number Placeholder 3">
            <a:extLst>
              <a:ext uri="{FF2B5EF4-FFF2-40B4-BE49-F238E27FC236}">
                <a16:creationId xmlns:a16="http://schemas.microsoft.com/office/drawing/2014/main" id="{B9D7BF5C-EE87-5537-9E74-430A545F1E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7" name="Text Placeholder 6">
            <a:extLst>
              <a:ext uri="{FF2B5EF4-FFF2-40B4-BE49-F238E27FC236}">
                <a16:creationId xmlns:a16="http://schemas.microsoft.com/office/drawing/2014/main" id="{1A040D61-C10E-1B64-EF1A-6CC9EF548685}"/>
              </a:ext>
            </a:extLst>
          </p:cNvPr>
          <p:cNvSpPr>
            <a:spLocks noGrp="1"/>
          </p:cNvSpPr>
          <p:nvPr>
            <p:ph type="body" idx="1"/>
          </p:nvPr>
        </p:nvSpPr>
        <p:spPr/>
        <p:txBody>
          <a:bodyPr>
            <a:normAutofit fontScale="70000" lnSpcReduction="20000"/>
          </a:bodyPr>
          <a:lstStyle/>
          <a:p>
            <a:r>
              <a:rPr lang="en-US" sz="2800" dirty="0"/>
              <a:t>Face-to-face training (from 2017)</a:t>
            </a:r>
          </a:p>
          <a:p>
            <a:endParaRPr lang="en-US" sz="2800" dirty="0"/>
          </a:p>
          <a:p>
            <a:r>
              <a:rPr lang="en-US" sz="2800" dirty="0"/>
              <a:t>Transition to blended learning (from 2020)</a:t>
            </a:r>
          </a:p>
          <a:p>
            <a:endParaRPr lang="en-US" sz="2800" dirty="0"/>
          </a:p>
          <a:p>
            <a:r>
              <a:rPr lang="en-US" sz="2800" dirty="0"/>
              <a:t>School-based Communities of Practice (from 2021)</a:t>
            </a:r>
          </a:p>
          <a:p>
            <a:endParaRPr lang="en-US" sz="2800" dirty="0"/>
          </a:p>
          <a:p>
            <a:r>
              <a:rPr lang="en-US" sz="2800" dirty="0"/>
              <a:t>Coaching and Mentoring (from 2019)</a:t>
            </a:r>
          </a:p>
        </p:txBody>
      </p:sp>
      <p:sp>
        <p:nvSpPr>
          <p:cNvPr id="9" name="Text Placeholder 8">
            <a:extLst>
              <a:ext uri="{FF2B5EF4-FFF2-40B4-BE49-F238E27FC236}">
                <a16:creationId xmlns:a16="http://schemas.microsoft.com/office/drawing/2014/main" id="{519748B9-C31A-9D87-218D-A0F7330492EC}"/>
              </a:ext>
            </a:extLst>
          </p:cNvPr>
          <p:cNvSpPr>
            <a:spLocks noGrp="1"/>
          </p:cNvSpPr>
          <p:nvPr>
            <p:ph type="body" idx="3"/>
          </p:nvPr>
        </p:nvSpPr>
        <p:spPr/>
        <p:txBody>
          <a:bodyPr/>
          <a:lstStyle/>
          <a:p>
            <a:endParaRPr lang="en-US"/>
          </a:p>
        </p:txBody>
      </p:sp>
      <p:sp>
        <p:nvSpPr>
          <p:cNvPr id="6" name="Title 5">
            <a:extLst>
              <a:ext uri="{FF2B5EF4-FFF2-40B4-BE49-F238E27FC236}">
                <a16:creationId xmlns:a16="http://schemas.microsoft.com/office/drawing/2014/main" id="{B9CB9541-7388-395E-2B79-0109FE65103B}"/>
              </a:ext>
            </a:extLst>
          </p:cNvPr>
          <p:cNvSpPr>
            <a:spLocks noGrp="1"/>
          </p:cNvSpPr>
          <p:nvPr>
            <p:ph type="title"/>
          </p:nvPr>
        </p:nvSpPr>
        <p:spPr/>
        <p:txBody>
          <a:bodyPr/>
          <a:lstStyle/>
          <a:p>
            <a:r>
              <a:rPr lang="en-US" dirty="0"/>
              <a:t>Four Initiatives</a:t>
            </a:r>
          </a:p>
        </p:txBody>
      </p:sp>
    </p:spTree>
    <p:extLst>
      <p:ext uri="{BB962C8B-B14F-4D97-AF65-F5344CB8AC3E}">
        <p14:creationId xmlns:p14="http://schemas.microsoft.com/office/powerpoint/2010/main" val="64105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5e94b56ad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2" name="Text Placeholder 1"/>
          <p:cNvSpPr>
            <a:spLocks noGrp="1"/>
          </p:cNvSpPr>
          <p:nvPr>
            <p:ph type="body" idx="1"/>
          </p:nvPr>
        </p:nvSpPr>
        <p:spPr>
          <a:xfrm>
            <a:off x="204039" y="984984"/>
            <a:ext cx="5227253" cy="3745714"/>
          </a:xfrm>
        </p:spPr>
        <p:txBody>
          <a:bodyPr>
            <a:normAutofit/>
          </a:bodyPr>
          <a:lstStyle/>
          <a:p>
            <a:pPr lvl="0"/>
            <a:endParaRPr lang="en-US" dirty="0"/>
          </a:p>
          <a:p>
            <a:pPr lvl="0"/>
            <a:r>
              <a:rPr lang="en-US" dirty="0"/>
              <a:t>Map competencies of teacher training program against National Teaching Standards led to</a:t>
            </a:r>
          </a:p>
          <a:p>
            <a:pPr lvl="0"/>
            <a:endParaRPr lang="en-US" dirty="0"/>
          </a:p>
          <a:p>
            <a:pPr lvl="0"/>
            <a:r>
              <a:rPr lang="en-US" dirty="0"/>
              <a:t>RAMP Early Grades In-Service Teacher </a:t>
            </a:r>
            <a:r>
              <a:rPr lang="en-US" b="1" dirty="0"/>
              <a:t>Training program accredited</a:t>
            </a:r>
            <a:r>
              <a:rPr lang="en-US" dirty="0"/>
              <a:t> (Foundational Skills Program)</a:t>
            </a:r>
          </a:p>
          <a:p>
            <a:pPr lvl="0"/>
            <a:endParaRPr lang="en-US" dirty="0"/>
          </a:p>
          <a:p>
            <a:pPr lvl="0"/>
            <a:r>
              <a:rPr lang="en-US" dirty="0"/>
              <a:t>Early Grade Training Modules integrated into </a:t>
            </a:r>
            <a:r>
              <a:rPr lang="en-US" b="1" dirty="0"/>
              <a:t>Supervisors/Principals/Teachers CPD and Career Path</a:t>
            </a:r>
            <a:r>
              <a:rPr lang="en-US" dirty="0"/>
              <a:t>.</a:t>
            </a:r>
          </a:p>
          <a:p>
            <a:pPr marL="127000" lvl="0" indent="0">
              <a:buNone/>
            </a:pPr>
            <a:endParaRPr lang="en-US" dirty="0"/>
          </a:p>
          <a:p>
            <a:endParaRPr lang="en-US" dirty="0"/>
          </a:p>
        </p:txBody>
      </p:sp>
      <p:sp>
        <p:nvSpPr>
          <p:cNvPr id="6" name="Text Placeholder 5"/>
          <p:cNvSpPr>
            <a:spLocks noGrp="1"/>
          </p:cNvSpPr>
          <p:nvPr>
            <p:ph type="body" idx="3"/>
          </p:nvPr>
        </p:nvSpPr>
        <p:spPr/>
        <p:txBody>
          <a:bodyPr/>
          <a:lstStyle/>
          <a:p>
            <a:endParaRPr lang="en-US"/>
          </a:p>
        </p:txBody>
      </p:sp>
      <p:sp>
        <p:nvSpPr>
          <p:cNvPr id="322" name="Google Shape;322;g85e94b56ad_0_0"/>
          <p:cNvSpPr txBox="1">
            <a:spLocks noGrp="1"/>
          </p:cNvSpPr>
          <p:nvPr>
            <p:ph type="title"/>
          </p:nvPr>
        </p:nvSpPr>
        <p:spPr>
          <a:xfrm>
            <a:off x="596347" y="234005"/>
            <a:ext cx="4930159" cy="830997"/>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Face-to-Face Training</a:t>
            </a:r>
            <a:endParaRPr dirty="0"/>
          </a:p>
        </p:txBody>
      </p:sp>
      <p:pic>
        <p:nvPicPr>
          <p:cNvPr id="10" name="Picture Placeholder 7" descr="A picture containing text, person, crowd&#10;&#10;Description automatically generated">
            <a:extLst>
              <a:ext uri="{FF2B5EF4-FFF2-40B4-BE49-F238E27FC236}">
                <a16:creationId xmlns:a16="http://schemas.microsoft.com/office/drawing/2014/main" id="{B1DBC09F-AA1C-C122-5F32-0F1876180875}"/>
              </a:ext>
            </a:extLst>
          </p:cNvPr>
          <p:cNvPicPr>
            <a:picLocks noGrp="1" noChangeAspect="1"/>
          </p:cNvPicPr>
          <p:nvPr>
            <p:ph type="pic" idx="2"/>
          </p:nvPr>
        </p:nvPicPr>
        <p:blipFill>
          <a:blip r:embed="rId3" cstate="print">
            <a:extLst>
              <a:ext uri="{28A0092B-C50C-407E-A947-70E740481C1C}">
                <a14:useLocalDpi xmlns:a14="http://schemas.microsoft.com/office/drawing/2010/main"/>
              </a:ext>
            </a:extLst>
          </a:blip>
          <a:srcRect t="1" b="1"/>
          <a:stretch>
            <a:fillRect/>
          </a:stretch>
        </p:blipFill>
        <p:spPr>
          <a:xfrm>
            <a:off x="5412782" y="824948"/>
            <a:ext cx="3539586" cy="3905750"/>
          </a:xfrm>
          <a:prstGeom prst="rect">
            <a:avLst/>
          </a:prstGeom>
          <a:solidFill>
            <a:srgbClr val="FFFF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5e94b56ad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2" name="Text Placeholder 1"/>
          <p:cNvSpPr>
            <a:spLocks noGrp="1"/>
          </p:cNvSpPr>
          <p:nvPr>
            <p:ph type="body" idx="1"/>
          </p:nvPr>
        </p:nvSpPr>
        <p:spPr>
          <a:xfrm>
            <a:off x="204039" y="984984"/>
            <a:ext cx="5227253" cy="3745714"/>
          </a:xfrm>
        </p:spPr>
        <p:txBody>
          <a:bodyPr>
            <a:normAutofit/>
          </a:bodyPr>
          <a:lstStyle/>
          <a:p>
            <a:pPr lvl="0"/>
            <a:endParaRPr lang="en-US" dirty="0"/>
          </a:p>
          <a:p>
            <a:pPr lvl="0"/>
            <a:r>
              <a:rPr lang="en-US" dirty="0"/>
              <a:t>Covid-19 lockdown led to development of E-training platform</a:t>
            </a:r>
          </a:p>
          <a:p>
            <a:pPr lvl="0"/>
            <a:endParaRPr lang="en-US" dirty="0"/>
          </a:p>
          <a:p>
            <a:pPr lvl="0"/>
            <a:r>
              <a:rPr lang="en-US" dirty="0"/>
              <a:t>Theoretical courses on-line combined with independent practice</a:t>
            </a:r>
          </a:p>
          <a:p>
            <a:pPr lvl="0"/>
            <a:endParaRPr lang="en-US" dirty="0"/>
          </a:p>
          <a:p>
            <a:pPr lvl="0"/>
            <a:r>
              <a:rPr lang="en-US" dirty="0"/>
              <a:t>Synchronous: virtual meeting rooms for question and answer sessions</a:t>
            </a:r>
          </a:p>
          <a:p>
            <a:pPr lvl="0"/>
            <a:endParaRPr lang="en-US" dirty="0"/>
          </a:p>
          <a:p>
            <a:pPr lvl="0"/>
            <a:r>
              <a:rPr lang="en-US" dirty="0"/>
              <a:t>Asynchronous: self-paced training using pre-recorded videos.</a:t>
            </a:r>
          </a:p>
          <a:p>
            <a:pPr marL="127000" lvl="0" indent="0">
              <a:buNone/>
            </a:pPr>
            <a:endParaRPr lang="en-US" dirty="0"/>
          </a:p>
          <a:p>
            <a:endParaRPr lang="en-US" dirty="0"/>
          </a:p>
        </p:txBody>
      </p:sp>
      <p:sp>
        <p:nvSpPr>
          <p:cNvPr id="6" name="Text Placeholder 5"/>
          <p:cNvSpPr>
            <a:spLocks noGrp="1"/>
          </p:cNvSpPr>
          <p:nvPr>
            <p:ph type="body" idx="3"/>
          </p:nvPr>
        </p:nvSpPr>
        <p:spPr/>
        <p:txBody>
          <a:bodyPr/>
          <a:lstStyle/>
          <a:p>
            <a:endParaRPr lang="en-US"/>
          </a:p>
        </p:txBody>
      </p:sp>
      <p:sp>
        <p:nvSpPr>
          <p:cNvPr id="322" name="Google Shape;322;g85e94b56ad_0_0"/>
          <p:cNvSpPr txBox="1">
            <a:spLocks noGrp="1"/>
          </p:cNvSpPr>
          <p:nvPr>
            <p:ph type="title"/>
          </p:nvPr>
        </p:nvSpPr>
        <p:spPr>
          <a:xfrm>
            <a:off x="685799" y="153987"/>
            <a:ext cx="4930159" cy="830997"/>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CPD and Coaching and Mentoring  : Blended Training</a:t>
            </a:r>
            <a:endParaRPr dirty="0"/>
          </a:p>
        </p:txBody>
      </p:sp>
      <p:pic>
        <p:nvPicPr>
          <p:cNvPr id="12" name="Picture Placeholder 11">
            <a:extLst>
              <a:ext uri="{FF2B5EF4-FFF2-40B4-BE49-F238E27FC236}">
                <a16:creationId xmlns:a16="http://schemas.microsoft.com/office/drawing/2014/main" id="{287D6EB3-3396-CFAC-50C6-9DFA9B447D3A}"/>
              </a:ext>
            </a:extLst>
          </p:cNvPr>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t="8621" b="8621"/>
          <a:stretch/>
        </p:blipFill>
        <p:spPr bwMode="auto">
          <a:xfrm>
            <a:off x="5338564" y="716627"/>
            <a:ext cx="3561098" cy="3929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15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5e94b56ad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2" name="Text Placeholder 1"/>
          <p:cNvSpPr>
            <a:spLocks noGrp="1"/>
          </p:cNvSpPr>
          <p:nvPr>
            <p:ph type="body" idx="1"/>
          </p:nvPr>
        </p:nvSpPr>
        <p:spPr>
          <a:xfrm>
            <a:off x="204039" y="984984"/>
            <a:ext cx="5227253" cy="3745714"/>
          </a:xfrm>
        </p:spPr>
        <p:txBody>
          <a:bodyPr>
            <a:normAutofit/>
          </a:bodyPr>
          <a:lstStyle/>
          <a:p>
            <a:pPr lvl="0"/>
            <a:endParaRPr lang="en-US" dirty="0"/>
          </a:p>
          <a:p>
            <a:pPr lvl="0"/>
            <a:r>
              <a:rPr lang="en-US" dirty="0"/>
              <a:t>Needs based training program delivered in </a:t>
            </a:r>
            <a:r>
              <a:rPr lang="en-US" b="1" dirty="0"/>
              <a:t>Community of Practices (School based)</a:t>
            </a:r>
            <a:r>
              <a:rPr lang="en-US" dirty="0"/>
              <a:t>.  </a:t>
            </a:r>
          </a:p>
          <a:p>
            <a:pPr lvl="0"/>
            <a:endParaRPr lang="en-US" dirty="0"/>
          </a:p>
          <a:p>
            <a:pPr lvl="0"/>
            <a:r>
              <a:rPr lang="en-US" dirty="0"/>
              <a:t>Monthly meetings facilitated by Education Supervisor or Senior teacher</a:t>
            </a:r>
          </a:p>
          <a:p>
            <a:pPr lvl="0"/>
            <a:endParaRPr lang="en-US" dirty="0"/>
          </a:p>
          <a:p>
            <a:pPr lvl="0"/>
            <a:r>
              <a:rPr lang="en-US" dirty="0"/>
              <a:t>Sharing experiences and reflective practice</a:t>
            </a:r>
          </a:p>
          <a:p>
            <a:endParaRPr lang="en-US" dirty="0"/>
          </a:p>
        </p:txBody>
      </p:sp>
      <p:sp>
        <p:nvSpPr>
          <p:cNvPr id="6" name="Text Placeholder 5"/>
          <p:cNvSpPr>
            <a:spLocks noGrp="1"/>
          </p:cNvSpPr>
          <p:nvPr>
            <p:ph type="body" idx="3"/>
          </p:nvPr>
        </p:nvSpPr>
        <p:spPr/>
        <p:txBody>
          <a:bodyPr/>
          <a:lstStyle/>
          <a:p>
            <a:endParaRPr lang="en-US"/>
          </a:p>
        </p:txBody>
      </p:sp>
      <p:sp>
        <p:nvSpPr>
          <p:cNvPr id="322" name="Google Shape;322;g85e94b56ad_0_0"/>
          <p:cNvSpPr txBox="1">
            <a:spLocks noGrp="1"/>
          </p:cNvSpPr>
          <p:nvPr>
            <p:ph type="title"/>
          </p:nvPr>
        </p:nvSpPr>
        <p:spPr>
          <a:xfrm>
            <a:off x="685800" y="153987"/>
            <a:ext cx="5227252" cy="830997"/>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CPD and Coaching and Mentoring : Communities of Practice</a:t>
            </a:r>
            <a:endParaRPr dirty="0"/>
          </a:p>
        </p:txBody>
      </p:sp>
      <p:pic>
        <p:nvPicPr>
          <p:cNvPr id="8" name="Picture Placeholder 6">
            <a:extLst>
              <a:ext uri="{FF2B5EF4-FFF2-40B4-BE49-F238E27FC236}">
                <a16:creationId xmlns:a16="http://schemas.microsoft.com/office/drawing/2014/main" id="{4A705E27-412E-A3DB-2AD0-233EDD0461A5}"/>
              </a:ext>
            </a:extLst>
          </p:cNvPr>
          <p:cNvPicPr>
            <a:picLocks noGrp="1" noChangeAspect="1"/>
          </p:cNvPicPr>
          <p:nvPr>
            <p:ph type="pic" idx="2"/>
          </p:nvPr>
        </p:nvPicPr>
        <p:blipFill>
          <a:blip r:embed="rId3">
            <a:extLst>
              <a:ext uri="{28A0092B-C50C-407E-A947-70E740481C1C}">
                <a14:useLocalDpi xmlns:a14="http://schemas.microsoft.com/office/drawing/2010/main" val="0"/>
              </a:ext>
            </a:extLst>
          </a:blip>
          <a:srcRect l="16016" r="16016"/>
          <a:stretch>
            <a:fillRect/>
          </a:stretch>
        </p:blipFill>
        <p:spPr>
          <a:xfrm>
            <a:off x="5285858" y="684894"/>
            <a:ext cx="3666510" cy="4045804"/>
          </a:xfrm>
        </p:spPr>
      </p:pic>
    </p:spTree>
    <p:extLst>
      <p:ext uri="{BB962C8B-B14F-4D97-AF65-F5344CB8AC3E}">
        <p14:creationId xmlns:p14="http://schemas.microsoft.com/office/powerpoint/2010/main" val="159149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5e94b56ad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 name="Text Placeholder 1"/>
          <p:cNvSpPr>
            <a:spLocks noGrp="1"/>
          </p:cNvSpPr>
          <p:nvPr>
            <p:ph type="body" idx="1"/>
          </p:nvPr>
        </p:nvSpPr>
        <p:spPr>
          <a:xfrm>
            <a:off x="204039" y="984984"/>
            <a:ext cx="5227253" cy="3745714"/>
          </a:xfrm>
        </p:spPr>
        <p:txBody>
          <a:bodyPr>
            <a:normAutofit/>
          </a:bodyPr>
          <a:lstStyle/>
          <a:p>
            <a:pPr lvl="0"/>
            <a:endParaRPr lang="en-US" dirty="0"/>
          </a:p>
          <a:p>
            <a:pPr marL="127000" lvl="0" indent="0">
              <a:buNone/>
            </a:pPr>
            <a:endParaRPr lang="en-US" dirty="0"/>
          </a:p>
          <a:p>
            <a:pPr lvl="0"/>
            <a:r>
              <a:rPr lang="en-US" dirty="0"/>
              <a:t>Supervisor’s Class observation and coaching tool unified for early grades</a:t>
            </a:r>
          </a:p>
          <a:p>
            <a:pPr lvl="1"/>
            <a:endParaRPr lang="en-US" dirty="0"/>
          </a:p>
          <a:p>
            <a:pPr lvl="0"/>
            <a:r>
              <a:rPr lang="en-US" b="1" dirty="0"/>
              <a:t>Differentiated Coaching </a:t>
            </a:r>
            <a:r>
              <a:rPr lang="en-US" dirty="0"/>
              <a:t>program targeting schools and teachers in need of support.  All 15,000 early grades teachers receive quarterly coaching visit.</a:t>
            </a:r>
          </a:p>
          <a:p>
            <a:pPr lvl="0"/>
            <a:endParaRPr lang="en-US" dirty="0"/>
          </a:p>
          <a:p>
            <a:pPr lvl="0"/>
            <a:r>
              <a:rPr lang="en-US" b="1" dirty="0"/>
              <a:t>Senior Teacher </a:t>
            </a:r>
            <a:r>
              <a:rPr lang="en-US" dirty="0"/>
              <a:t>National surveys show better performance in schools with Senior Teachers.   </a:t>
            </a:r>
          </a:p>
          <a:p>
            <a:pPr lvl="0"/>
            <a:endParaRPr lang="en-US" dirty="0"/>
          </a:p>
          <a:p>
            <a:endParaRPr lang="en-US" dirty="0"/>
          </a:p>
        </p:txBody>
      </p:sp>
      <p:sp>
        <p:nvSpPr>
          <p:cNvPr id="6" name="Text Placeholder 5"/>
          <p:cNvSpPr>
            <a:spLocks noGrp="1"/>
          </p:cNvSpPr>
          <p:nvPr>
            <p:ph type="body" idx="3"/>
          </p:nvPr>
        </p:nvSpPr>
        <p:spPr/>
        <p:txBody>
          <a:bodyPr/>
          <a:lstStyle/>
          <a:p>
            <a:endParaRPr lang="en-US"/>
          </a:p>
        </p:txBody>
      </p:sp>
      <p:sp>
        <p:nvSpPr>
          <p:cNvPr id="322" name="Google Shape;322;g85e94b56ad_0_0"/>
          <p:cNvSpPr txBox="1">
            <a:spLocks noGrp="1"/>
          </p:cNvSpPr>
          <p:nvPr>
            <p:ph type="title"/>
          </p:nvPr>
        </p:nvSpPr>
        <p:spPr>
          <a:xfrm>
            <a:off x="685800" y="153987"/>
            <a:ext cx="5227252" cy="830997"/>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CPD and Coaching and Mentoring : Coaching/Mentoring</a:t>
            </a:r>
            <a:endParaRPr dirty="0"/>
          </a:p>
        </p:txBody>
      </p:sp>
      <p:pic>
        <p:nvPicPr>
          <p:cNvPr id="12" name="Picture Placeholder 11" descr="A person standing in front of a group of children&#10;&#10;Description automatically generated">
            <a:extLst>
              <a:ext uri="{FF2B5EF4-FFF2-40B4-BE49-F238E27FC236}">
                <a16:creationId xmlns:a16="http://schemas.microsoft.com/office/drawing/2014/main" id="{194C2FB1-771A-0223-052B-19BA86E506EE}"/>
              </a:ext>
            </a:extLst>
          </p:cNvPr>
          <p:cNvPicPr>
            <a:picLocks noGrp="1" noChangeAspect="1"/>
          </p:cNvPicPr>
          <p:nvPr>
            <p:ph type="pic" idx="2"/>
          </p:nvPr>
        </p:nvPicPr>
        <p:blipFill>
          <a:blip r:embed="rId3"/>
          <a:srcRect l="19757" r="19757"/>
          <a:stretch>
            <a:fillRect/>
          </a:stretch>
        </p:blipFill>
        <p:spPr>
          <a:xfrm>
            <a:off x="5325090" y="696365"/>
            <a:ext cx="3666510" cy="4045804"/>
          </a:xfrm>
        </p:spPr>
      </p:pic>
    </p:spTree>
    <p:extLst>
      <p:ext uri="{BB962C8B-B14F-4D97-AF65-F5344CB8AC3E}">
        <p14:creationId xmlns:p14="http://schemas.microsoft.com/office/powerpoint/2010/main" val="132943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7" name="Title 6"/>
          <p:cNvSpPr>
            <a:spLocks noGrp="1"/>
          </p:cNvSpPr>
          <p:nvPr>
            <p:ph type="title"/>
          </p:nvPr>
        </p:nvSpPr>
        <p:spPr/>
        <p:txBody>
          <a:bodyPr/>
          <a:lstStyle/>
          <a:p>
            <a:r>
              <a:rPr lang="en-US" dirty="0"/>
              <a:t>The Teacher Continuous Professional Development journey</a:t>
            </a:r>
          </a:p>
        </p:txBody>
      </p:sp>
      <p:graphicFrame>
        <p:nvGraphicFramePr>
          <p:cNvPr id="20" name="Diagram 19"/>
          <p:cNvGraphicFramePr/>
          <p:nvPr>
            <p:extLst>
              <p:ext uri="{D42A27DB-BD31-4B8C-83A1-F6EECF244321}">
                <p14:modId xmlns:p14="http://schemas.microsoft.com/office/powerpoint/2010/main" val="1165457122"/>
              </p:ext>
            </p:extLst>
          </p:nvPr>
        </p:nvGraphicFramePr>
        <p:xfrm>
          <a:off x="1598670" y="1539442"/>
          <a:ext cx="6542405"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Box 7"/>
          <p:cNvSpPr txBox="1"/>
          <p:nvPr/>
        </p:nvSpPr>
        <p:spPr>
          <a:xfrm>
            <a:off x="2227146" y="1869237"/>
            <a:ext cx="834709" cy="298999"/>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Coaching</a:t>
            </a:r>
            <a:endParaRPr lang="en-US" sz="1050" dirty="0">
              <a:effectLst/>
              <a:ea typeface="Calibri" panose="020F0502020204030204" pitchFamily="34" charset="0"/>
              <a:cs typeface="Times New Roman" panose="02020603050405020304" pitchFamily="18" charset="0"/>
            </a:endParaRPr>
          </a:p>
        </p:txBody>
      </p:sp>
      <p:sp>
        <p:nvSpPr>
          <p:cNvPr id="23" name="Text Box 7"/>
          <p:cNvSpPr txBox="1"/>
          <p:nvPr/>
        </p:nvSpPr>
        <p:spPr>
          <a:xfrm>
            <a:off x="3214309" y="1869236"/>
            <a:ext cx="834709" cy="298999"/>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Coaching</a:t>
            </a:r>
            <a:endParaRPr lang="en-US" sz="1050" dirty="0">
              <a:effectLst/>
              <a:ea typeface="Calibri" panose="020F0502020204030204" pitchFamily="34" charset="0"/>
              <a:cs typeface="Times New Roman" panose="02020603050405020304" pitchFamily="18" charset="0"/>
            </a:endParaRPr>
          </a:p>
        </p:txBody>
      </p:sp>
      <p:sp>
        <p:nvSpPr>
          <p:cNvPr id="24" name="Text Box 7"/>
          <p:cNvSpPr txBox="1"/>
          <p:nvPr/>
        </p:nvSpPr>
        <p:spPr>
          <a:xfrm>
            <a:off x="5870891" y="1869237"/>
            <a:ext cx="834709" cy="298999"/>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Coaching</a:t>
            </a:r>
            <a:endParaRPr lang="en-US" sz="1050" dirty="0">
              <a:effectLst/>
              <a:ea typeface="Calibri" panose="020F0502020204030204" pitchFamily="34" charset="0"/>
              <a:cs typeface="Times New Roman" panose="02020603050405020304" pitchFamily="18" charset="0"/>
            </a:endParaRPr>
          </a:p>
        </p:txBody>
      </p:sp>
      <p:sp>
        <p:nvSpPr>
          <p:cNvPr id="25" name="Text Box 7"/>
          <p:cNvSpPr txBox="1"/>
          <p:nvPr/>
        </p:nvSpPr>
        <p:spPr>
          <a:xfrm>
            <a:off x="6858000" y="1872137"/>
            <a:ext cx="834709" cy="298999"/>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Coaching</a:t>
            </a:r>
            <a:endParaRPr lang="en-US" sz="1050" dirty="0">
              <a:effectLst/>
              <a:ea typeface="Calibri" panose="020F0502020204030204" pitchFamily="34" charset="0"/>
              <a:cs typeface="Times New Roman" panose="02020603050405020304" pitchFamily="18" charset="0"/>
            </a:endParaRPr>
          </a:p>
        </p:txBody>
      </p:sp>
      <p:sp>
        <p:nvSpPr>
          <p:cNvPr id="26" name="Down Arrow 25"/>
          <p:cNvSpPr/>
          <p:nvPr/>
        </p:nvSpPr>
        <p:spPr>
          <a:xfrm>
            <a:off x="2609915" y="2224163"/>
            <a:ext cx="236855"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Down Arrow 26"/>
          <p:cNvSpPr/>
          <p:nvPr/>
        </p:nvSpPr>
        <p:spPr>
          <a:xfrm>
            <a:off x="3513235" y="2224163"/>
            <a:ext cx="236855"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Down Arrow 27"/>
          <p:cNvSpPr/>
          <p:nvPr/>
        </p:nvSpPr>
        <p:spPr>
          <a:xfrm>
            <a:off x="6246680" y="2206625"/>
            <a:ext cx="236855"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Down Arrow 28"/>
          <p:cNvSpPr/>
          <p:nvPr/>
        </p:nvSpPr>
        <p:spPr>
          <a:xfrm>
            <a:off x="7156926" y="2224163"/>
            <a:ext cx="236855"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28659952"/>
      </p:ext>
    </p:extLst>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0B7D2C947896439704B9CC1BE5649E" ma:contentTypeVersion="12" ma:contentTypeDescription="Create a new document." ma:contentTypeScope="" ma:versionID="2ebdd847b240e9be52071b8de2c75f8a">
  <xsd:schema xmlns:xsd="http://www.w3.org/2001/XMLSchema" xmlns:xs="http://www.w3.org/2001/XMLSchema" xmlns:p="http://schemas.microsoft.com/office/2006/metadata/properties" xmlns:ns2="602a26eb-00f2-4e36-82f2-1614ff3c8972" xmlns:ns3="c8ec61e3-79f9-4a03-ab0b-e73d28280b92" targetNamespace="http://schemas.microsoft.com/office/2006/metadata/properties" ma:root="true" ma:fieldsID="beb10012b79ba39853fbc236a943038a" ns2:_="" ns3:_="">
    <xsd:import namespace="602a26eb-00f2-4e36-82f2-1614ff3c8972"/>
    <xsd:import namespace="c8ec61e3-79f9-4a03-ab0b-e73d28280b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2a26eb-00f2-4e36-82f2-1614ff3c8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c61e3-79f9-4a03-ab0b-e73d28280b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69D066-38AB-46DB-BE96-9178C060D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2a26eb-00f2-4e36-82f2-1614ff3c8972"/>
    <ds:schemaRef ds:uri="c8ec61e3-79f9-4a03-ab0b-e73d28280b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EFE165-F186-470D-A751-5EE32A0460D0}">
  <ds:schemaRefs>
    <ds:schemaRef ds:uri="http://schemas.microsoft.com/sharepoint/v3/contenttype/forms"/>
  </ds:schemaRefs>
</ds:datastoreItem>
</file>

<file path=customXml/itemProps3.xml><?xml version="1.0" encoding="utf-8"?>
<ds:datastoreItem xmlns:ds="http://schemas.openxmlformats.org/officeDocument/2006/customXml" ds:itemID="{F80C0062-9D93-44C1-8261-9AD4445B204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4597</TotalTime>
  <Words>1954</Words>
  <Application>Microsoft Office PowerPoint</Application>
  <PresentationFormat>Custom</PresentationFormat>
  <Paragraphs>339</Paragraphs>
  <Slides>24</Slides>
  <Notes>19</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Wingdings</vt:lpstr>
      <vt:lpstr>Arial</vt:lpstr>
      <vt:lpstr>Cambria</vt:lpstr>
      <vt:lpstr>Gill Sans</vt:lpstr>
      <vt:lpstr>Times New Roman</vt:lpstr>
      <vt:lpstr>Symbol</vt:lpstr>
      <vt:lpstr>Calibri</vt:lpstr>
      <vt:lpstr>16.9-Template_12.7.2016</vt:lpstr>
      <vt:lpstr>JORDAN -  Arriving at a National Scale CPD Program</vt:lpstr>
      <vt:lpstr>Background  </vt:lpstr>
      <vt:lpstr>In-Service Training: Context</vt:lpstr>
      <vt:lpstr>Four Initiatives</vt:lpstr>
      <vt:lpstr>Face-to-Face Training</vt:lpstr>
      <vt:lpstr>CPD and Coaching and Mentoring  : Blended Training</vt:lpstr>
      <vt:lpstr>CPD and Coaching and Mentoring : Communities of Practice</vt:lpstr>
      <vt:lpstr>CPD and Coaching and Mentoring : Coaching/Mentoring</vt:lpstr>
      <vt:lpstr>The Teacher Continuous Professional Development journey</vt:lpstr>
      <vt:lpstr>Sample-based learning assessment as a monitoring instrument</vt:lpstr>
      <vt:lpstr>Learning Outcomes aligned with Policy shifts</vt:lpstr>
      <vt:lpstr>Thank you!</vt:lpstr>
      <vt:lpstr>Why does early grade literacy and numeracy matter? </vt:lpstr>
      <vt:lpstr>2019 EGRA/EGMA   </vt:lpstr>
      <vt:lpstr>EGRA by Gender / Silent Reading Scores</vt:lpstr>
      <vt:lpstr>Early Grades Mathematics Assessment</vt:lpstr>
      <vt:lpstr>Theory of Change</vt:lpstr>
      <vt:lpstr>Strategic Alignment</vt:lpstr>
      <vt:lpstr>Data for Evidence-based Decision Making </vt:lpstr>
      <vt:lpstr>Curriculum and Teaching and Learning Materials  </vt:lpstr>
      <vt:lpstr>Community Engagement </vt:lpstr>
      <vt:lpstr>Management and Governance Structure Technical Assistance and Direct Finance </vt:lpstr>
      <vt:lpstr>Research Studies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Grade Reading and Mathematics Initiative</dc:title>
  <dc:creator>USAID</dc:creator>
  <cp:lastModifiedBy>Alastair Rodd</cp:lastModifiedBy>
  <cp:revision>37</cp:revision>
  <dcterms:created xsi:type="dcterms:W3CDTF">2017-03-16T17:43:27Z</dcterms:created>
  <dcterms:modified xsi:type="dcterms:W3CDTF">2024-03-18T21:39:30Z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0x010100C60B7D2C947896439704B9CC1BE5649E</vt:lpwstr>
  </property>
</Properties>
</file>